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embeddedFontLst>
    <p:embeddedFont>
      <p:font typeface="Roboto Black"/>
      <p:bold r:id="rId50"/>
      <p:boldItalic r:id="rId51"/>
    </p:embeddedFont>
    <p:embeddedFont>
      <p:font typeface="Roboto"/>
      <p:regular r:id="rId52"/>
      <p:bold r:id="rId53"/>
      <p:italic r:id="rId54"/>
      <p:boldItalic r:id="rId55"/>
    </p:embeddedFont>
    <p:embeddedFont>
      <p:font typeface="Helvetica Neue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701">
          <p15:clr>
            <a:srgbClr val="000000"/>
          </p15:clr>
        </p15:guide>
      </p15:sldGuideLst>
    </p:ext>
    <p:ext uri="GoogleSlidesCustomDataVersion2">
      <go:slidesCustomData xmlns:go="http://customooxmlschemas.google.com/" r:id="rId60" roundtripDataSignature="AMtx7mgQFbvsiTvks2ORSA0eysVyCyGe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70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customschemas.google.com/relationships/presentationmetadata" Target="meta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Black-boldItalic.fntdata"/><Relationship Id="rId50" Type="http://schemas.openxmlformats.org/officeDocument/2006/relationships/font" Target="fonts/RobotoBlack-bold.fntdata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6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5.xml"/><Relationship Id="rId54" Type="http://schemas.openxmlformats.org/officeDocument/2006/relationships/font" Target="fonts/Roboto-italic.fntdata"/><Relationship Id="rId13" Type="http://schemas.openxmlformats.org/officeDocument/2006/relationships/slide" Target="slides/slide8.xml"/><Relationship Id="rId57" Type="http://schemas.openxmlformats.org/officeDocument/2006/relationships/font" Target="fonts/HelveticaNeue-bold.fntdata"/><Relationship Id="rId12" Type="http://schemas.openxmlformats.org/officeDocument/2006/relationships/slide" Target="slides/slide7.xml"/><Relationship Id="rId56" Type="http://schemas.openxmlformats.org/officeDocument/2006/relationships/font" Target="fonts/HelveticaNeue-regular.fntdata"/><Relationship Id="rId15" Type="http://schemas.openxmlformats.org/officeDocument/2006/relationships/slide" Target="slides/slide10.xml"/><Relationship Id="rId59" Type="http://schemas.openxmlformats.org/officeDocument/2006/relationships/font" Target="fonts/HelveticaNeue-boldItalic.fntdata"/><Relationship Id="rId14" Type="http://schemas.openxmlformats.org/officeDocument/2006/relationships/slide" Target="slides/slide9.xml"/><Relationship Id="rId58" Type="http://schemas.openxmlformats.org/officeDocument/2006/relationships/font" Target="fonts/HelveticaNeue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" name="Google Shape;5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d506972ba7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2d506972ba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d4f5e822f1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2d4f5e822f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d4f5e822f1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2d4f5e822f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d4228ddc65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5" name="Google Shape;145;g2d4228ddc65_1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0fe4f8f798_1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30fe4f8f798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0fe4f8f79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" name="Google Shape;188;g30fe4f8f798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d4d9fa65b1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2d4d9fa65b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d4f5e822f1_0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2d4f5e822f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d4d437cf06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2d4d437cf0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d4df569eb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2d4df569e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d4d437cf0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g2d4d437cf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d4df569eb6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2d4df569eb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d4ef91621a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2d4ef91621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d4228ddc6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9" name="Google Shape;289;g2d4228ddc65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d4228ddc65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5" name="Google Shape;295;g2d4228ddc65_1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d4d437cf0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1" name="Google Shape;301;g2d4d437cf06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d4228ddc65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6" name="Google Shape;306;g2d4228ddc65_1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d4228ddc65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2" name="Google Shape;312;g2d4228ddc65_1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d5008e16a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8" name="Google Shape;318;g2d5008e16a9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d5008e16a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6" name="Google Shape;326;g2d5008e16a9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d5008e16a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3" name="Google Shape;333;g2d5008e16a9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d4ef91621a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g2d4ef91621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d5008e16a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0" name="Google Shape;340;g2d5008e16a9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104198883b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3104198883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d5008e16a9_0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2d5008e16a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d5008e16a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0" name="Google Shape;360;g2d5008e16a9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d5008e16a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6" name="Google Shape;366;g2d5008e16a9_0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d5008e16a9_0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2d5008e16a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d4d437cf0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1" name="Google Shape;411;g2d4d437cf06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d4d437cf0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6" name="Google Shape;416;g2d4d437cf06_1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d4228ddc65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2" name="Google Shape;422;g2d4228ddc65_1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d4d437cf06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0" name="Google Shape;430;g2d4d437cf06_1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" name="Google Shape;7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d4d437cf06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8" name="Google Shape;438;g2d4d437cf06_1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d4d437cf06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6" name="Google Shape;446;g2d4d437cf06_1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d4fbd8626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g2d4fbd862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0fe4f8f79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0" name="Google Shape;460;g30fe4f8f798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6" name="Google Shape;46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d4228ddc65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3" name="Google Shape;83;g2d4228ddc65_1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d4f5e822f1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g2d4f5e822f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d4d9fa65b1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2d4d9fa65b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d4f5e822f1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2d4f5e822f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d4f5e822f1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2d4f5e822f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>
  <p:cSld name="Slide de título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5"/>
          <p:cNvSpPr txBox="1"/>
          <p:nvPr>
            <p:ph type="title"/>
          </p:nvPr>
        </p:nvSpPr>
        <p:spPr>
          <a:xfrm>
            <a:off x="989856" y="1653648"/>
            <a:ext cx="7164288" cy="1836204"/>
          </a:xfrm>
          <a:prstGeom prst="rect">
            <a:avLst/>
          </a:prstGeom>
          <a:noFill/>
          <a:ln>
            <a:noFill/>
          </a:ln>
          <a:effectLst>
            <a:reflection blurRad="0" dir="5400000" dist="50800" endA="0" endPos="65000" kx="0" rotWithShape="0" algn="bl" stA="0" stPos="0" sy="-100000" ky="0"/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2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 de título">
  <p:cSld name="1_Slide de título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5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94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94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94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94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94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94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94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94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94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94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94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94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94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94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94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94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94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94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9" name="Google Shape;49;p15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8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" name="Google Shape;14;p8"/>
          <p:cNvSpPr txBox="1"/>
          <p:nvPr>
            <p:ph idx="1" type="body"/>
          </p:nvPr>
        </p:nvSpPr>
        <p:spPr>
          <a:xfrm>
            <a:off x="457200" y="1200151"/>
            <a:ext cx="8229600" cy="28837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0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" name="Google Shape;18;p10"/>
          <p:cNvSpPr txBox="1"/>
          <p:nvPr>
            <p:ph idx="1" type="body"/>
          </p:nvPr>
        </p:nvSpPr>
        <p:spPr>
          <a:xfrm>
            <a:off x="457200" y="1200151"/>
            <a:ext cx="4038600" cy="28837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" name="Google Shape;19;p10"/>
          <p:cNvSpPr txBox="1"/>
          <p:nvPr>
            <p:ph idx="2" type="body"/>
          </p:nvPr>
        </p:nvSpPr>
        <p:spPr>
          <a:xfrm>
            <a:off x="4648200" y="1200151"/>
            <a:ext cx="4038600" cy="28837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3"/>
          <p:cNvSpPr txBox="1"/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" name="Google Shape;23;p13"/>
          <p:cNvSpPr txBox="1"/>
          <p:nvPr>
            <p:ph idx="1" type="body"/>
          </p:nvPr>
        </p:nvSpPr>
        <p:spPr>
          <a:xfrm>
            <a:off x="3575050" y="204788"/>
            <a:ext cx="5111750" cy="3932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" name="Google Shape;24;p13"/>
          <p:cNvSpPr txBox="1"/>
          <p:nvPr>
            <p:ph idx="2" type="body"/>
          </p:nvPr>
        </p:nvSpPr>
        <p:spPr>
          <a:xfrm>
            <a:off x="457201" y="1076327"/>
            <a:ext cx="3008313" cy="31516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4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" name="Google Shape;28;p1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1792288" y="4025503"/>
            <a:ext cx="5486400" cy="274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chamento">
  <p:cSld name="Fechamento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9"/>
          <p:cNvSpPr txBox="1"/>
          <p:nvPr>
            <p:ph type="title"/>
          </p:nvPr>
        </p:nvSpPr>
        <p:spPr>
          <a:xfrm>
            <a:off x="722313" y="2616771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5" name="Google Shape;35;p9"/>
          <p:cNvSpPr txBox="1"/>
          <p:nvPr>
            <p:ph idx="1" type="body"/>
          </p:nvPr>
        </p:nvSpPr>
        <p:spPr>
          <a:xfrm>
            <a:off x="722313" y="1491630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94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94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94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94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94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94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94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94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94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94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94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94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94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94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94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94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94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94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1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0" name="Google Shape;40;p11"/>
          <p:cNvSpPr txBox="1"/>
          <p:nvPr>
            <p:ph idx="2" type="body"/>
          </p:nvPr>
        </p:nvSpPr>
        <p:spPr>
          <a:xfrm>
            <a:off x="457200" y="1631156"/>
            <a:ext cx="4040188" cy="2524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1" name="Google Shape;41;p11"/>
          <p:cNvSpPr txBox="1"/>
          <p:nvPr>
            <p:ph idx="3" type="body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2" name="Google Shape;42;p11"/>
          <p:cNvSpPr txBox="1"/>
          <p:nvPr>
            <p:ph idx="4" type="body"/>
          </p:nvPr>
        </p:nvSpPr>
        <p:spPr>
          <a:xfrm>
            <a:off x="4645026" y="1631156"/>
            <a:ext cx="4041775" cy="2524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jpg"/><Relationship Id="rId4" Type="http://schemas.openxmlformats.org/officeDocument/2006/relationships/image" Target="../media/image24.jpg"/><Relationship Id="rId5" Type="http://schemas.openxmlformats.org/officeDocument/2006/relationships/image" Target="../media/image30.jpg"/><Relationship Id="rId6" Type="http://schemas.openxmlformats.org/officeDocument/2006/relationships/image" Target="../media/image22.jpg"/><Relationship Id="rId7" Type="http://schemas.openxmlformats.org/officeDocument/2006/relationships/image" Target="../media/image17.png"/><Relationship Id="rId8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Relationship Id="rId5" Type="http://schemas.openxmlformats.org/officeDocument/2006/relationships/image" Target="../media/image27.png"/><Relationship Id="rId6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18.png"/><Relationship Id="rId5" Type="http://schemas.openxmlformats.org/officeDocument/2006/relationships/image" Target="../media/image42.png"/><Relationship Id="rId6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colab.research.google.com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Relationship Id="rId4" Type="http://schemas.openxmlformats.org/officeDocument/2006/relationships/hyperlink" Target="https://helpdesk.tolv12.com/portal/artigos/tolvnow/chatbots/configuracao-de-chatbots-por-fluxo" TargetMode="External"/><Relationship Id="rId5" Type="http://schemas.openxmlformats.org/officeDocument/2006/relationships/hyperlink" Target="https://helpdesk.tolv12.com/portal/artigos/tolvnow/chatbots/configuracao-de-chatbots-por-fluxo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Relationship Id="rId4" Type="http://schemas.openxmlformats.org/officeDocument/2006/relationships/image" Target="../media/image4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Relationship Id="rId4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png"/><Relationship Id="rId4" Type="http://schemas.openxmlformats.org/officeDocument/2006/relationships/image" Target="../media/image4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playground.tensorflow.org/#activation=tanh&amp;batchSize=10&amp;dataset=circle&amp;regDataset=reg-plane&amp;learningRate=0.03&amp;regularizationRate=0&amp;noise=0&amp;networkShape=4,2&amp;seed=0.63040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4" Type="http://schemas.openxmlformats.org/officeDocument/2006/relationships/image" Target="../media/image48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title"/>
          </p:nvPr>
        </p:nvSpPr>
        <p:spPr>
          <a:xfrm>
            <a:off x="990600" y="1653779"/>
            <a:ext cx="7162800" cy="1835944"/>
          </a:xfrm>
          <a:prstGeom prst="rect">
            <a:avLst/>
          </a:prstGeom>
          <a:noFill/>
          <a:ln>
            <a:noFill/>
          </a:ln>
          <a:effectLst>
            <a:reflection blurRad="0" dir="5400000" dist="50800" endA="0" endPos="65000" kx="0" rotWithShape="0" algn="bl" stA="0" stPos="0" sy="-100000" ky="0"/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Introdução à Inteligência Artificial</a:t>
            </a:r>
            <a:endParaRPr/>
          </a:p>
        </p:txBody>
      </p:sp>
      <p:sp>
        <p:nvSpPr>
          <p:cNvPr id="55" name="Google Shape;55;p1"/>
          <p:cNvSpPr txBox="1"/>
          <p:nvPr/>
        </p:nvSpPr>
        <p:spPr>
          <a:xfrm>
            <a:off x="2363975" y="3571250"/>
            <a:ext cx="4224900" cy="13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99CC00"/>
                </a:solidFill>
              </a:rPr>
              <a:t>Daniel Elias Fonseca Rumin</a:t>
            </a:r>
            <a:endParaRPr b="1" i="0" sz="1800" u="none" cap="none" strike="noStrike">
              <a:solidFill>
                <a:srgbClr val="99CC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99CC00"/>
                </a:solidFill>
              </a:rPr>
              <a:t>Gabryel Henrique Borges</a:t>
            </a:r>
            <a:endParaRPr b="1" sz="1800">
              <a:solidFill>
                <a:srgbClr val="99CC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99CC00"/>
                </a:solidFill>
              </a:rPr>
              <a:t>Guilherme Aparecido Pereira Santos</a:t>
            </a:r>
            <a:endParaRPr b="1" sz="1800">
              <a:solidFill>
                <a:srgbClr val="99CC00"/>
              </a:solidFill>
            </a:endParaRPr>
          </a:p>
          <a:p>
            <a:pPr indent="0" lvl="0" marL="91313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99CC00"/>
                </a:solidFill>
              </a:rPr>
              <a:t>Luis Felipe Pereira</a:t>
            </a:r>
            <a:endParaRPr b="1" sz="1800">
              <a:solidFill>
                <a:srgbClr val="99CC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99CC00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b="1" lang="pt-BR" sz="1800">
                <a:solidFill>
                  <a:srgbClr val="99CC00"/>
                </a:solidFill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d506972ba7_1_0"/>
          <p:cNvSpPr txBox="1"/>
          <p:nvPr>
            <p:ph type="title"/>
          </p:nvPr>
        </p:nvSpPr>
        <p:spPr>
          <a:xfrm>
            <a:off x="457200" y="205977"/>
            <a:ext cx="8229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800">
                <a:solidFill>
                  <a:srgbClr val="99CC00"/>
                </a:solidFill>
              </a:rPr>
              <a:t>ROBÔ ED</a:t>
            </a:r>
            <a:endParaRPr sz="1800">
              <a:solidFill>
                <a:srgbClr val="99CC00"/>
              </a:solidFill>
            </a:endParaRPr>
          </a:p>
        </p:txBody>
      </p:sp>
      <p:sp>
        <p:nvSpPr>
          <p:cNvPr id="126" name="Google Shape;126;g2d506972ba7_1_0"/>
          <p:cNvSpPr txBox="1"/>
          <p:nvPr>
            <p:ph idx="1" type="body"/>
          </p:nvPr>
        </p:nvSpPr>
        <p:spPr>
          <a:xfrm>
            <a:off x="457200" y="710950"/>
            <a:ext cx="8379000" cy="36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4625" lvl="0" marL="18288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pt-BR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Você: Oi Ed, voce gosta de esportes? 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82880" rtl="0" algn="just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pt-BR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Robô Ed: Sobre que esporte vc quer conversar?  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82880" rtl="0" algn="just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pt-BR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Você: futebol 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82880" rtl="0" algn="just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pt-BR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Robô Ed: Não sou muito ligado em futebol, mas acho um bate bola legal.  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82880" rtl="0" algn="just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pt-BR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Você: voce torce para algum time? 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82880" rtl="0" algn="just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pt-BR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Robô Ed: Torço pelo Brasil! E você?  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82880" rtl="0" algn="just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pt-BR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Você: o que voce acha desta crise economica mundial? 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82880" rtl="0" algn="just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pt-BR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Robô Ed: As crises econômicas costumam deixar as pessoas preocupadas, mas depois de algum tempo a economia vai se recuperando. Há coisas muito mais difíceis de se recuperar. Os danos feitos à natureza, por exemplo. Sabe quanto tempo uma reles latinha jogada no mato demora para se decompor?</a:t>
            </a:r>
            <a:endParaRPr sz="1400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200"/>
          </a:p>
        </p:txBody>
      </p:sp>
      <p:pic>
        <p:nvPicPr>
          <p:cNvPr id="127" name="Google Shape;127;g2d506972ba7_1_0"/>
          <p:cNvPicPr preferRelativeResize="0"/>
          <p:nvPr/>
        </p:nvPicPr>
        <p:blipFill rotWithShape="1">
          <a:blip r:embed="rId3">
            <a:alphaModFix/>
          </a:blip>
          <a:srcRect b="6611" l="0" r="0" t="0"/>
          <a:stretch/>
        </p:blipFill>
        <p:spPr>
          <a:xfrm flipH="1">
            <a:off x="7363400" y="0"/>
            <a:ext cx="1780600" cy="221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d4f5e822f1_0_36"/>
          <p:cNvSpPr txBox="1"/>
          <p:nvPr>
            <p:ph type="title"/>
          </p:nvPr>
        </p:nvSpPr>
        <p:spPr>
          <a:xfrm>
            <a:off x="457200" y="205978"/>
            <a:ext cx="82296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800">
                <a:solidFill>
                  <a:srgbClr val="99CC00"/>
                </a:solidFill>
              </a:rPr>
              <a:t>O TESTE DE TURING</a:t>
            </a:r>
            <a:endParaRPr sz="1800">
              <a:solidFill>
                <a:srgbClr val="99CC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" name="Google Shape;133;g2d4f5e822f1_0_36"/>
          <p:cNvSpPr txBox="1"/>
          <p:nvPr>
            <p:ph idx="1" type="body"/>
          </p:nvPr>
        </p:nvSpPr>
        <p:spPr>
          <a:xfrm>
            <a:off x="390775" y="516475"/>
            <a:ext cx="6523800" cy="14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b="1" lang="pt-BR" sz="1400">
                <a:solidFill>
                  <a:srgbClr val="000000"/>
                </a:solidFill>
              </a:rPr>
              <a:t>BotPrize 2012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pt-BR" sz="1400">
                <a:solidFill>
                  <a:srgbClr val="000000"/>
                </a:solidFill>
              </a:rPr>
              <a:t>Competição de IA em homenagem aos 100 anos de Alan Turing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pt-BR" sz="1400">
                <a:solidFill>
                  <a:srgbClr val="000000"/>
                </a:solidFill>
              </a:rPr>
              <a:t>Tema: </a:t>
            </a:r>
            <a:r>
              <a:rPr b="1" lang="pt-BR" sz="1400">
                <a:solidFill>
                  <a:srgbClr val="000000"/>
                </a:solidFill>
              </a:rPr>
              <a:t>"Podem os computadores jogar como humanos?"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pt-BR" sz="1400">
                <a:solidFill>
                  <a:srgbClr val="000000"/>
                </a:solidFill>
              </a:rPr>
              <a:t>Vencedor:</a:t>
            </a:r>
            <a:r>
              <a:rPr lang="pt-BR" sz="1400">
                <a:solidFill>
                  <a:srgbClr val="000000"/>
                </a:solidFill>
              </a:rPr>
              <a:t> Jogador virtual com IA, que imitou o estilo humano ao jogar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pt-BR" sz="1400">
                <a:solidFill>
                  <a:srgbClr val="000000"/>
                </a:solidFill>
              </a:rPr>
              <a:t>Prêmio:</a:t>
            </a:r>
            <a:r>
              <a:rPr lang="pt-BR" sz="1400">
                <a:solidFill>
                  <a:srgbClr val="000000"/>
                </a:solidFill>
              </a:rPr>
              <a:t> US$ 7.000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O robô UT^2 enganou jurados ao apresentar comportamento semelhante a jogadores humanos Foto: Jacob Schrum / Divulgação" id="134" name="Google Shape;134;g2d4f5e822f1_0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853" y="1970275"/>
            <a:ext cx="3045623" cy="228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2d4f5e822f1_0_36"/>
          <p:cNvSpPr txBox="1"/>
          <p:nvPr/>
        </p:nvSpPr>
        <p:spPr>
          <a:xfrm>
            <a:off x="3859500" y="1852300"/>
            <a:ext cx="5172900" cy="26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Prêmio Loebner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Teste inspirado no </a:t>
            </a: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Teste de Turing Original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Objetivo:</a:t>
            </a: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Determinar qual IA melhor reproduz a conversa humana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Método de Avaliação: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 juízes participam de conversas simultâneas com uma pessoa e uma máquina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Desafio:</a:t>
            </a: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Enganar os juízes a ponto de parecer humano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Grande Prêmio:</a:t>
            </a: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US$ 100.000 se a IA enganar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d4f5e822f1_0_56"/>
          <p:cNvSpPr txBox="1"/>
          <p:nvPr>
            <p:ph type="title"/>
          </p:nvPr>
        </p:nvSpPr>
        <p:spPr>
          <a:xfrm>
            <a:off x="457200" y="110052"/>
            <a:ext cx="82296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800">
                <a:solidFill>
                  <a:srgbClr val="99CC00"/>
                </a:solidFill>
              </a:rPr>
              <a:t>O LIMITE DA MÁQUINA</a:t>
            </a:r>
            <a:endParaRPr sz="1800">
              <a:solidFill>
                <a:srgbClr val="99CC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g2d4f5e822f1_0_56"/>
          <p:cNvSpPr txBox="1"/>
          <p:nvPr>
            <p:ph idx="1" type="body"/>
          </p:nvPr>
        </p:nvSpPr>
        <p:spPr>
          <a:xfrm>
            <a:off x="457200" y="479650"/>
            <a:ext cx="8229600" cy="40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BR" sz="1400">
                <a:solidFill>
                  <a:srgbClr val="000000"/>
                </a:solidFill>
              </a:rPr>
              <a:t>“... só faz o que é programada para fazer”</a:t>
            </a:r>
            <a:br>
              <a:rPr lang="pt-BR" sz="1400">
                <a:solidFill>
                  <a:srgbClr val="000000"/>
                </a:solidFill>
              </a:rPr>
            </a:br>
            <a:r>
              <a:rPr lang="pt-BR" sz="1400">
                <a:solidFill>
                  <a:srgbClr val="000000"/>
                </a:solidFill>
              </a:rPr>
              <a:t>Mas será que não pode aprender, pensar, criar?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b="1" lang="pt-BR" sz="1400">
                <a:solidFill>
                  <a:srgbClr val="000000"/>
                </a:solidFill>
              </a:rPr>
              <a:t>Reflexão de Herbert Simon (1960)</a:t>
            </a:r>
            <a:endParaRPr b="1" sz="1400">
              <a:solidFill>
                <a:srgbClr val="000000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BR" sz="1400">
                <a:solidFill>
                  <a:srgbClr val="000000"/>
                </a:solidFill>
              </a:rPr>
              <a:t>"O homem pode pensar, aprender, criar porque seu programa biológico o capacita..."</a:t>
            </a:r>
            <a:br>
              <a:rPr lang="pt-BR" sz="1400">
                <a:solidFill>
                  <a:srgbClr val="000000"/>
                </a:solidFill>
              </a:rPr>
            </a:br>
            <a:r>
              <a:rPr lang="pt-BR" sz="1400">
                <a:solidFill>
                  <a:srgbClr val="000000"/>
                </a:solidFill>
              </a:rPr>
              <a:t>(Incluindo a habilidade de modificar seu próprio programa)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b="1" lang="pt-BR" sz="1400">
                <a:solidFill>
                  <a:srgbClr val="000000"/>
                </a:solidFill>
              </a:rPr>
              <a:t>Possibilidades para uma Máquina: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pt-BR" sz="1400">
                <a:solidFill>
                  <a:srgbClr val="000000"/>
                </a:solidFill>
              </a:rPr>
              <a:t>Autoanálise</a:t>
            </a:r>
            <a:br>
              <a:rPr b="1" lang="pt-BR" sz="1400">
                <a:solidFill>
                  <a:srgbClr val="000000"/>
                </a:solidFill>
              </a:rPr>
            </a:br>
            <a:r>
              <a:rPr lang="pt-BR" sz="1400">
                <a:solidFill>
                  <a:srgbClr val="000000"/>
                </a:solidFill>
              </a:rPr>
              <a:t>(Avaliação própria para detectar erros ou limitações)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pt-BR" sz="1400">
                <a:solidFill>
                  <a:srgbClr val="000000"/>
                </a:solidFill>
              </a:rPr>
              <a:t>Autodiagnóstico</a:t>
            </a:r>
            <a:br>
              <a:rPr b="1" lang="pt-BR" sz="1400">
                <a:solidFill>
                  <a:srgbClr val="000000"/>
                </a:solidFill>
              </a:rPr>
            </a:br>
            <a:r>
              <a:rPr lang="pt-BR" sz="1400">
                <a:solidFill>
                  <a:srgbClr val="000000"/>
                </a:solidFill>
              </a:rPr>
              <a:t>(Identificação de problemas e estado atual)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pt-BR" sz="1400">
                <a:solidFill>
                  <a:srgbClr val="000000"/>
                </a:solidFill>
              </a:rPr>
              <a:t>Autocorreção</a:t>
            </a:r>
            <a:br>
              <a:rPr b="1" lang="pt-BR" sz="1400">
                <a:solidFill>
                  <a:srgbClr val="000000"/>
                </a:solidFill>
              </a:rPr>
            </a:br>
            <a:r>
              <a:rPr lang="pt-BR" sz="1400">
                <a:solidFill>
                  <a:srgbClr val="000000"/>
                </a:solidFill>
              </a:rPr>
              <a:t>(Capacidade de corrigir falhas por conta própria)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pt-BR" sz="1400">
                <a:solidFill>
                  <a:srgbClr val="000000"/>
                </a:solidFill>
              </a:rPr>
              <a:t>Autoaperfeiçoamento</a:t>
            </a:r>
            <a:br>
              <a:rPr b="1" lang="pt-BR" sz="1400">
                <a:solidFill>
                  <a:srgbClr val="000000"/>
                </a:solidFill>
              </a:rPr>
            </a:br>
            <a:r>
              <a:rPr lang="pt-BR" sz="1400">
                <a:solidFill>
                  <a:srgbClr val="000000"/>
                </a:solidFill>
              </a:rPr>
              <a:t>(Melhoria contínua em busca de mais eficiência)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42" name="Google Shape;142;g2d4f5e822f1_0_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09211">
            <a:off x="6257521" y="147990"/>
            <a:ext cx="585654" cy="965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d4228ddc65_1_8"/>
          <p:cNvSpPr txBox="1"/>
          <p:nvPr/>
        </p:nvSpPr>
        <p:spPr>
          <a:xfrm>
            <a:off x="1164850" y="203425"/>
            <a:ext cx="64461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99CC00"/>
                </a:solidFill>
                <a:latin typeface="Arial"/>
                <a:ea typeface="Arial"/>
                <a:cs typeface="Arial"/>
                <a:sym typeface="Arial"/>
              </a:rPr>
              <a:t>IA NO DIA A DIA</a:t>
            </a:r>
            <a:endParaRPr b="1" i="0" sz="1800" u="none" cap="none" strike="noStrike">
              <a:solidFill>
                <a:srgbClr val="99CC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99CC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2d4228ddc65_1_8"/>
          <p:cNvSpPr txBox="1"/>
          <p:nvPr/>
        </p:nvSpPr>
        <p:spPr>
          <a:xfrm>
            <a:off x="253000" y="707725"/>
            <a:ext cx="8269800" cy="3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Reconhecimento facial</a:t>
            </a:r>
            <a:r>
              <a:rPr b="0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Permite encontrar um rosto em meio à multidão.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Ferramenta em uso pelas agencias de combate ao terrorismo.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just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security (segurança de dados na internet)</a:t>
            </a:r>
            <a:r>
              <a:rPr b="0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tecnologia ajuda a detectar 325 mil novos vírus (malware) todos os dias.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internauta navega e paga as compras com segurança.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just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Recomendações</a:t>
            </a:r>
            <a:r>
              <a:rPr b="0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ferramenta analisa o comportamento de compra e interesses do internauta e compara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just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 milhares de outros consumidores para identificar qual será sua próxima compra ou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just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filme que irá assistir. E surpreende com um convite antecipado ou mais informações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just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sobre o produto desejado.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e4f8f798_1_40"/>
          <p:cNvSpPr/>
          <p:nvPr/>
        </p:nvSpPr>
        <p:spPr>
          <a:xfrm>
            <a:off x="569038" y="3171413"/>
            <a:ext cx="1499100" cy="1475100"/>
          </a:xfrm>
          <a:prstGeom prst="roundRect">
            <a:avLst>
              <a:gd fmla="val 16667" name="adj"/>
            </a:avLst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30fe4f8f798_1_40"/>
          <p:cNvSpPr/>
          <p:nvPr/>
        </p:nvSpPr>
        <p:spPr>
          <a:xfrm>
            <a:off x="1888513" y="1193063"/>
            <a:ext cx="1499100" cy="1475100"/>
          </a:xfrm>
          <a:prstGeom prst="roundRect">
            <a:avLst>
              <a:gd fmla="val 16667" name="adj"/>
            </a:avLst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30fe4f8f798_1_40"/>
          <p:cNvSpPr/>
          <p:nvPr/>
        </p:nvSpPr>
        <p:spPr>
          <a:xfrm>
            <a:off x="4482188" y="1193063"/>
            <a:ext cx="1499100" cy="1475100"/>
          </a:xfrm>
          <a:prstGeom prst="roundRect">
            <a:avLst>
              <a:gd fmla="val 16667" name="adj"/>
            </a:avLst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30fe4f8f798_1_40"/>
          <p:cNvSpPr/>
          <p:nvPr/>
        </p:nvSpPr>
        <p:spPr>
          <a:xfrm>
            <a:off x="7075863" y="1372463"/>
            <a:ext cx="1499100" cy="1295700"/>
          </a:xfrm>
          <a:prstGeom prst="roundRect">
            <a:avLst>
              <a:gd fmla="val 16667" name="adj"/>
            </a:avLst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30fe4f8f798_1_40"/>
          <p:cNvSpPr/>
          <p:nvPr/>
        </p:nvSpPr>
        <p:spPr>
          <a:xfrm>
            <a:off x="3168688" y="3171413"/>
            <a:ext cx="1543500" cy="1475100"/>
          </a:xfrm>
          <a:prstGeom prst="roundRect">
            <a:avLst>
              <a:gd fmla="val 16667" name="adj"/>
            </a:avLst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g30fe4f8f798_1_40"/>
          <p:cNvSpPr/>
          <p:nvPr/>
        </p:nvSpPr>
        <p:spPr>
          <a:xfrm>
            <a:off x="5785263" y="3171413"/>
            <a:ext cx="1499100" cy="1648800"/>
          </a:xfrm>
          <a:prstGeom prst="roundRect">
            <a:avLst>
              <a:gd fmla="val 16667" name="adj"/>
            </a:avLst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g30fe4f8f798_1_40"/>
          <p:cNvSpPr/>
          <p:nvPr/>
        </p:nvSpPr>
        <p:spPr>
          <a:xfrm>
            <a:off x="901013" y="2304138"/>
            <a:ext cx="856548" cy="364014"/>
          </a:xfrm>
          <a:prstGeom prst="flowChartTerminator">
            <a:avLst/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g30fe4f8f798_1_40"/>
          <p:cNvSpPr/>
          <p:nvPr/>
        </p:nvSpPr>
        <p:spPr>
          <a:xfrm>
            <a:off x="2212300" y="3171413"/>
            <a:ext cx="856548" cy="364014"/>
          </a:xfrm>
          <a:prstGeom prst="flowChartTerminator">
            <a:avLst/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g30fe4f8f798_1_40"/>
          <p:cNvSpPr/>
          <p:nvPr/>
        </p:nvSpPr>
        <p:spPr>
          <a:xfrm>
            <a:off x="3518563" y="2304138"/>
            <a:ext cx="856548" cy="364014"/>
          </a:xfrm>
          <a:prstGeom prst="flowChartTerminator">
            <a:avLst/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30fe4f8f798_1_40"/>
          <p:cNvSpPr/>
          <p:nvPr/>
        </p:nvSpPr>
        <p:spPr>
          <a:xfrm>
            <a:off x="4820413" y="3171413"/>
            <a:ext cx="856548" cy="364014"/>
          </a:xfrm>
          <a:prstGeom prst="flowChartTerminator">
            <a:avLst/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30fe4f8f798_1_40"/>
          <p:cNvSpPr/>
          <p:nvPr/>
        </p:nvSpPr>
        <p:spPr>
          <a:xfrm>
            <a:off x="6100300" y="2304138"/>
            <a:ext cx="856548" cy="364014"/>
          </a:xfrm>
          <a:prstGeom prst="flowChartTerminator">
            <a:avLst/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30fe4f8f798_1_40"/>
          <p:cNvSpPr/>
          <p:nvPr/>
        </p:nvSpPr>
        <p:spPr>
          <a:xfrm>
            <a:off x="7392663" y="3171413"/>
            <a:ext cx="856548" cy="364014"/>
          </a:xfrm>
          <a:prstGeom prst="flowChartTerminator">
            <a:avLst/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30fe4f8f798_1_40"/>
          <p:cNvSpPr/>
          <p:nvPr/>
        </p:nvSpPr>
        <p:spPr>
          <a:xfrm>
            <a:off x="708288" y="2895038"/>
            <a:ext cx="7806900" cy="48900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30fe4f8f798_1_40"/>
          <p:cNvSpPr/>
          <p:nvPr/>
        </p:nvSpPr>
        <p:spPr>
          <a:xfrm>
            <a:off x="1152688" y="2775188"/>
            <a:ext cx="331800" cy="289200"/>
          </a:xfrm>
          <a:prstGeom prst="ellipse">
            <a:avLst/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30fe4f8f798_1_40"/>
          <p:cNvSpPr/>
          <p:nvPr/>
        </p:nvSpPr>
        <p:spPr>
          <a:xfrm>
            <a:off x="2472163" y="2775188"/>
            <a:ext cx="331800" cy="289200"/>
          </a:xfrm>
          <a:prstGeom prst="ellipse">
            <a:avLst/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30fe4f8f798_1_40"/>
          <p:cNvSpPr/>
          <p:nvPr/>
        </p:nvSpPr>
        <p:spPr>
          <a:xfrm>
            <a:off x="3774538" y="2775188"/>
            <a:ext cx="331800" cy="289200"/>
          </a:xfrm>
          <a:prstGeom prst="ellipse">
            <a:avLst/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30fe4f8f798_1_40"/>
          <p:cNvSpPr/>
          <p:nvPr/>
        </p:nvSpPr>
        <p:spPr>
          <a:xfrm>
            <a:off x="5076913" y="2775188"/>
            <a:ext cx="331800" cy="289200"/>
          </a:xfrm>
          <a:prstGeom prst="ellipse">
            <a:avLst/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g30fe4f8f798_1_40"/>
          <p:cNvSpPr/>
          <p:nvPr/>
        </p:nvSpPr>
        <p:spPr>
          <a:xfrm>
            <a:off x="6379288" y="2775188"/>
            <a:ext cx="331800" cy="289200"/>
          </a:xfrm>
          <a:prstGeom prst="ellipse">
            <a:avLst/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g30fe4f8f798_1_40"/>
          <p:cNvSpPr/>
          <p:nvPr/>
        </p:nvSpPr>
        <p:spPr>
          <a:xfrm>
            <a:off x="7681663" y="2775188"/>
            <a:ext cx="331800" cy="289200"/>
          </a:xfrm>
          <a:prstGeom prst="ellipse">
            <a:avLst/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30fe4f8f798_1_40"/>
          <p:cNvSpPr txBox="1"/>
          <p:nvPr/>
        </p:nvSpPr>
        <p:spPr>
          <a:xfrm>
            <a:off x="569188" y="3171413"/>
            <a:ext cx="1499100" cy="14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Conferência de Dartmouth marca o nascimento da Inteligência Artificial como um campo de estudo formal.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g30fe4f8f798_1_40"/>
          <p:cNvSpPr txBox="1"/>
          <p:nvPr/>
        </p:nvSpPr>
        <p:spPr>
          <a:xfrm>
            <a:off x="1888513" y="1164739"/>
            <a:ext cx="1499100" cy="14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programa ELIZA é desenvolvido, simulando uma conversa humana e demonstrando as primeiras interações em linguagem natural.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30fe4f8f798_1_40"/>
          <p:cNvSpPr txBox="1"/>
          <p:nvPr/>
        </p:nvSpPr>
        <p:spPr>
          <a:xfrm>
            <a:off x="3195088" y="3171413"/>
            <a:ext cx="1499100" cy="14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Surge o conceito de redes neurais, revitalizando o interesse em IA com a capacidade de aprender a partir de dados.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30fe4f8f798_1_40"/>
          <p:cNvSpPr txBox="1"/>
          <p:nvPr/>
        </p:nvSpPr>
        <p:spPr>
          <a:xfrm>
            <a:off x="5785263" y="3171413"/>
            <a:ext cx="1499100" cy="16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revolução do aprendizado profundo (deep learning) começa, impulsionando avanços significativos em reconhecimento de imagem e voz.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30fe4f8f798_1_40"/>
          <p:cNvSpPr txBox="1"/>
          <p:nvPr/>
        </p:nvSpPr>
        <p:spPr>
          <a:xfrm>
            <a:off x="4488163" y="1193063"/>
            <a:ext cx="1499100" cy="14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computador Deep Blue venceu o campeão mundial de xadrez Garry Kasparov, mostrando o potencial da IA em jogos complexos.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30fe4f8f798_1_40"/>
          <p:cNvSpPr txBox="1"/>
          <p:nvPr/>
        </p:nvSpPr>
        <p:spPr>
          <a:xfrm>
            <a:off x="7069888" y="1372362"/>
            <a:ext cx="1499100" cy="12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IA generativa, como o ChatGPT, transforma a interação humano- máquina, permitindo conversas mais naturais e criativas.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30fe4f8f798_1_40"/>
          <p:cNvSpPr txBox="1"/>
          <p:nvPr/>
        </p:nvSpPr>
        <p:spPr>
          <a:xfrm>
            <a:off x="900913" y="2304138"/>
            <a:ext cx="8565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1956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30fe4f8f798_1_40"/>
          <p:cNvSpPr txBox="1"/>
          <p:nvPr/>
        </p:nvSpPr>
        <p:spPr>
          <a:xfrm>
            <a:off x="2203438" y="3171413"/>
            <a:ext cx="8565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1966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30fe4f8f798_1_40"/>
          <p:cNvSpPr txBox="1"/>
          <p:nvPr/>
        </p:nvSpPr>
        <p:spPr>
          <a:xfrm>
            <a:off x="3509638" y="2304263"/>
            <a:ext cx="8565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1980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g30fe4f8f798_1_40"/>
          <p:cNvSpPr txBox="1"/>
          <p:nvPr/>
        </p:nvSpPr>
        <p:spPr>
          <a:xfrm>
            <a:off x="6103313" y="2304263"/>
            <a:ext cx="8565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2012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30fe4f8f798_1_40"/>
          <p:cNvSpPr txBox="1"/>
          <p:nvPr/>
        </p:nvSpPr>
        <p:spPr>
          <a:xfrm>
            <a:off x="7392663" y="3171413"/>
            <a:ext cx="8565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2023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30fe4f8f798_1_40"/>
          <p:cNvSpPr txBox="1"/>
          <p:nvPr/>
        </p:nvSpPr>
        <p:spPr>
          <a:xfrm>
            <a:off x="4820475" y="3171413"/>
            <a:ext cx="8565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1997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30fe4f8f798_1_40"/>
          <p:cNvSpPr/>
          <p:nvPr/>
        </p:nvSpPr>
        <p:spPr>
          <a:xfrm>
            <a:off x="3378750" y="226250"/>
            <a:ext cx="2466000" cy="561000"/>
          </a:xfrm>
          <a:prstGeom prst="roundRect">
            <a:avLst>
              <a:gd fmla="val 16667" name="adj"/>
            </a:avLst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30fe4f8f798_1_40"/>
          <p:cNvSpPr txBox="1"/>
          <p:nvPr/>
        </p:nvSpPr>
        <p:spPr>
          <a:xfrm>
            <a:off x="3552450" y="325925"/>
            <a:ext cx="21186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EVOLUÇÃO DA I</a:t>
            </a: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0fe4f8f798_1_5"/>
          <p:cNvSpPr txBox="1"/>
          <p:nvPr/>
        </p:nvSpPr>
        <p:spPr>
          <a:xfrm>
            <a:off x="1164863" y="0"/>
            <a:ext cx="64461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99CC00"/>
                </a:solidFill>
                <a:latin typeface="Arial"/>
                <a:ea typeface="Arial"/>
                <a:cs typeface="Arial"/>
                <a:sym typeface="Arial"/>
              </a:rPr>
              <a:t>EVOLUÇÃO DA IA</a:t>
            </a:r>
            <a:endParaRPr b="1" i="0" sz="1800" u="none" cap="none" strike="noStrike">
              <a:solidFill>
                <a:srgbClr val="99CC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99CC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30fe4f8f798_1_5"/>
          <p:cNvSpPr/>
          <p:nvPr/>
        </p:nvSpPr>
        <p:spPr>
          <a:xfrm>
            <a:off x="364000" y="2848125"/>
            <a:ext cx="1499100" cy="1475100"/>
          </a:xfrm>
          <a:prstGeom prst="roundRect">
            <a:avLst>
              <a:gd fmla="val 16667" name="adj"/>
            </a:avLst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30fe4f8f798_1_5"/>
          <p:cNvSpPr/>
          <p:nvPr/>
        </p:nvSpPr>
        <p:spPr>
          <a:xfrm>
            <a:off x="1683475" y="869775"/>
            <a:ext cx="1499100" cy="1475100"/>
          </a:xfrm>
          <a:prstGeom prst="roundRect">
            <a:avLst>
              <a:gd fmla="val 16667" name="adj"/>
            </a:avLst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30fe4f8f798_1_5"/>
          <p:cNvSpPr/>
          <p:nvPr/>
        </p:nvSpPr>
        <p:spPr>
          <a:xfrm>
            <a:off x="4277150" y="869775"/>
            <a:ext cx="1499100" cy="1475100"/>
          </a:xfrm>
          <a:prstGeom prst="roundRect">
            <a:avLst>
              <a:gd fmla="val 16667" name="adj"/>
            </a:avLst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30fe4f8f798_1_5"/>
          <p:cNvSpPr/>
          <p:nvPr/>
        </p:nvSpPr>
        <p:spPr>
          <a:xfrm>
            <a:off x="6870825" y="1049175"/>
            <a:ext cx="1499100" cy="1295700"/>
          </a:xfrm>
          <a:prstGeom prst="roundRect">
            <a:avLst>
              <a:gd fmla="val 16667" name="adj"/>
            </a:avLst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30fe4f8f798_1_5"/>
          <p:cNvSpPr/>
          <p:nvPr/>
        </p:nvSpPr>
        <p:spPr>
          <a:xfrm>
            <a:off x="2963650" y="2848125"/>
            <a:ext cx="1543500" cy="1475100"/>
          </a:xfrm>
          <a:prstGeom prst="roundRect">
            <a:avLst>
              <a:gd fmla="val 16667" name="adj"/>
            </a:avLst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30fe4f8f798_1_5"/>
          <p:cNvSpPr/>
          <p:nvPr/>
        </p:nvSpPr>
        <p:spPr>
          <a:xfrm>
            <a:off x="5580225" y="2848125"/>
            <a:ext cx="1499100" cy="1648800"/>
          </a:xfrm>
          <a:prstGeom prst="roundRect">
            <a:avLst>
              <a:gd fmla="val 16667" name="adj"/>
            </a:avLst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30fe4f8f798_1_5"/>
          <p:cNvSpPr/>
          <p:nvPr/>
        </p:nvSpPr>
        <p:spPr>
          <a:xfrm>
            <a:off x="695975" y="1980850"/>
            <a:ext cx="856548" cy="364014"/>
          </a:xfrm>
          <a:prstGeom prst="flowChartTerminator">
            <a:avLst/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g30fe4f8f798_1_5"/>
          <p:cNvSpPr/>
          <p:nvPr/>
        </p:nvSpPr>
        <p:spPr>
          <a:xfrm>
            <a:off x="2007263" y="2848125"/>
            <a:ext cx="856548" cy="364014"/>
          </a:xfrm>
          <a:prstGeom prst="flowChartTerminator">
            <a:avLst/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30fe4f8f798_1_5"/>
          <p:cNvSpPr/>
          <p:nvPr/>
        </p:nvSpPr>
        <p:spPr>
          <a:xfrm>
            <a:off x="3313525" y="1980850"/>
            <a:ext cx="856548" cy="364014"/>
          </a:xfrm>
          <a:prstGeom prst="flowChartTerminator">
            <a:avLst/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30fe4f8f798_1_5"/>
          <p:cNvSpPr/>
          <p:nvPr/>
        </p:nvSpPr>
        <p:spPr>
          <a:xfrm>
            <a:off x="4615375" y="2848125"/>
            <a:ext cx="856548" cy="364014"/>
          </a:xfrm>
          <a:prstGeom prst="flowChartTerminator">
            <a:avLst/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30fe4f8f798_1_5"/>
          <p:cNvSpPr/>
          <p:nvPr/>
        </p:nvSpPr>
        <p:spPr>
          <a:xfrm>
            <a:off x="5895263" y="1980850"/>
            <a:ext cx="856548" cy="364014"/>
          </a:xfrm>
          <a:prstGeom prst="flowChartTerminator">
            <a:avLst/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g30fe4f8f798_1_5"/>
          <p:cNvSpPr/>
          <p:nvPr/>
        </p:nvSpPr>
        <p:spPr>
          <a:xfrm>
            <a:off x="7187625" y="2848125"/>
            <a:ext cx="856548" cy="364014"/>
          </a:xfrm>
          <a:prstGeom prst="flowChartTerminator">
            <a:avLst/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30fe4f8f798_1_5"/>
          <p:cNvSpPr/>
          <p:nvPr/>
        </p:nvSpPr>
        <p:spPr>
          <a:xfrm>
            <a:off x="503250" y="2571750"/>
            <a:ext cx="7806900" cy="48900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30fe4f8f798_1_5"/>
          <p:cNvSpPr/>
          <p:nvPr/>
        </p:nvSpPr>
        <p:spPr>
          <a:xfrm>
            <a:off x="947650" y="2451900"/>
            <a:ext cx="331800" cy="289200"/>
          </a:xfrm>
          <a:prstGeom prst="ellipse">
            <a:avLst/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30fe4f8f798_1_5"/>
          <p:cNvSpPr/>
          <p:nvPr/>
        </p:nvSpPr>
        <p:spPr>
          <a:xfrm>
            <a:off x="2267125" y="2451900"/>
            <a:ext cx="331800" cy="289200"/>
          </a:xfrm>
          <a:prstGeom prst="ellipse">
            <a:avLst/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g30fe4f8f798_1_5"/>
          <p:cNvSpPr/>
          <p:nvPr/>
        </p:nvSpPr>
        <p:spPr>
          <a:xfrm>
            <a:off x="3569500" y="2451900"/>
            <a:ext cx="331800" cy="289200"/>
          </a:xfrm>
          <a:prstGeom prst="ellipse">
            <a:avLst/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30fe4f8f798_1_5"/>
          <p:cNvSpPr/>
          <p:nvPr/>
        </p:nvSpPr>
        <p:spPr>
          <a:xfrm>
            <a:off x="4871875" y="2451900"/>
            <a:ext cx="331800" cy="289200"/>
          </a:xfrm>
          <a:prstGeom prst="ellipse">
            <a:avLst/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g30fe4f8f798_1_5"/>
          <p:cNvSpPr/>
          <p:nvPr/>
        </p:nvSpPr>
        <p:spPr>
          <a:xfrm>
            <a:off x="6174250" y="2451900"/>
            <a:ext cx="331800" cy="289200"/>
          </a:xfrm>
          <a:prstGeom prst="ellipse">
            <a:avLst/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g30fe4f8f798_1_5"/>
          <p:cNvSpPr/>
          <p:nvPr/>
        </p:nvSpPr>
        <p:spPr>
          <a:xfrm>
            <a:off x="7476625" y="2451900"/>
            <a:ext cx="331800" cy="289200"/>
          </a:xfrm>
          <a:prstGeom prst="ellipse">
            <a:avLst/>
          </a:prstGeom>
          <a:solidFill>
            <a:srgbClr val="99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g30fe4f8f798_1_5"/>
          <p:cNvSpPr txBox="1"/>
          <p:nvPr/>
        </p:nvSpPr>
        <p:spPr>
          <a:xfrm>
            <a:off x="364150" y="2848125"/>
            <a:ext cx="1499100" cy="14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Conferência de Dartmouth marca o nascimento da Inteligência Artificial como um campo de estudo formal.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g30fe4f8f798_1_5"/>
          <p:cNvSpPr txBox="1"/>
          <p:nvPr/>
        </p:nvSpPr>
        <p:spPr>
          <a:xfrm>
            <a:off x="1683475" y="841451"/>
            <a:ext cx="1499100" cy="14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programa ELIZA é desenvolvido, simulando uma conversa humana e demonstrando as primeiras interações em linguagem natural.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g30fe4f8f798_1_5"/>
          <p:cNvSpPr txBox="1"/>
          <p:nvPr/>
        </p:nvSpPr>
        <p:spPr>
          <a:xfrm>
            <a:off x="2990050" y="2848125"/>
            <a:ext cx="1499100" cy="14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Surge o conceito de redes neurais, revitalizando o interesse em IA com a capacidade de aprender a partir de dados.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30fe4f8f798_1_5"/>
          <p:cNvSpPr txBox="1"/>
          <p:nvPr/>
        </p:nvSpPr>
        <p:spPr>
          <a:xfrm>
            <a:off x="5580225" y="2848125"/>
            <a:ext cx="1499100" cy="16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revolução do aprendizado profundo (deep learning) começa, impulsionando avanços significativos em reconhecimento de imagem e voz.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30fe4f8f798_1_5"/>
          <p:cNvSpPr txBox="1"/>
          <p:nvPr/>
        </p:nvSpPr>
        <p:spPr>
          <a:xfrm>
            <a:off x="4283125" y="869775"/>
            <a:ext cx="1499100" cy="14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computador Deep Blue venceu o campeão mundial de xadrez Garry Kasparov, mostrando o potencial da IA em jogos complexos.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30fe4f8f798_1_5"/>
          <p:cNvSpPr txBox="1"/>
          <p:nvPr/>
        </p:nvSpPr>
        <p:spPr>
          <a:xfrm>
            <a:off x="6864850" y="1049075"/>
            <a:ext cx="1499100" cy="12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IA generativa, como o ChatGPT, transforma a interação humano- máquina, permitindo conversas mais naturais e criativas.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30fe4f8f798_1_5"/>
          <p:cNvSpPr txBox="1"/>
          <p:nvPr/>
        </p:nvSpPr>
        <p:spPr>
          <a:xfrm>
            <a:off x="695875" y="1980850"/>
            <a:ext cx="8565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1956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g30fe4f8f798_1_5"/>
          <p:cNvSpPr txBox="1"/>
          <p:nvPr/>
        </p:nvSpPr>
        <p:spPr>
          <a:xfrm>
            <a:off x="1998400" y="2848125"/>
            <a:ext cx="8565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1966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30fe4f8f798_1_5"/>
          <p:cNvSpPr txBox="1"/>
          <p:nvPr/>
        </p:nvSpPr>
        <p:spPr>
          <a:xfrm>
            <a:off x="3304600" y="1980975"/>
            <a:ext cx="8565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1980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30fe4f8f798_1_5"/>
          <p:cNvSpPr txBox="1"/>
          <p:nvPr/>
        </p:nvSpPr>
        <p:spPr>
          <a:xfrm>
            <a:off x="5898275" y="1980975"/>
            <a:ext cx="8565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2012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30fe4f8f798_1_5"/>
          <p:cNvSpPr txBox="1"/>
          <p:nvPr/>
        </p:nvSpPr>
        <p:spPr>
          <a:xfrm>
            <a:off x="7187625" y="2848125"/>
            <a:ext cx="8565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2023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30fe4f8f798_1_5"/>
          <p:cNvSpPr txBox="1"/>
          <p:nvPr/>
        </p:nvSpPr>
        <p:spPr>
          <a:xfrm>
            <a:off x="4615438" y="2848125"/>
            <a:ext cx="8565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1997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d4d9fa65b1_0_18"/>
          <p:cNvSpPr txBox="1"/>
          <p:nvPr/>
        </p:nvSpPr>
        <p:spPr>
          <a:xfrm>
            <a:off x="2893350" y="396225"/>
            <a:ext cx="335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99CC00"/>
                </a:solidFill>
                <a:latin typeface="Arial"/>
                <a:ea typeface="Arial"/>
                <a:cs typeface="Arial"/>
                <a:sym typeface="Arial"/>
              </a:rPr>
              <a:t>Como Funciona uma 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g2d4d9fa65b1_0_18"/>
          <p:cNvSpPr txBox="1"/>
          <p:nvPr/>
        </p:nvSpPr>
        <p:spPr>
          <a:xfrm>
            <a:off x="333375" y="981075"/>
            <a:ext cx="8325000" cy="1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IA aprende observando e analisando muitas informações para encontrar padrões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Exemplo: o usuário acessa alguns vídeos sobre gatos no youtube, a IA analisa essas interações. E com base nos padrões recomenda mais vídeos de gatos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g2d4d9fa65b1_0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0" y="2286000"/>
            <a:ext cx="3009900" cy="223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2d4d9fa65b1_0_18"/>
          <p:cNvSpPr txBox="1"/>
          <p:nvPr/>
        </p:nvSpPr>
        <p:spPr>
          <a:xfrm>
            <a:off x="919125" y="2138775"/>
            <a:ext cx="30576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Exemplo visual: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d4f5e822f1_0_64"/>
          <p:cNvSpPr txBox="1"/>
          <p:nvPr/>
        </p:nvSpPr>
        <p:spPr>
          <a:xfrm>
            <a:off x="284113" y="1059000"/>
            <a:ext cx="43686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Transformando a Criação de Conteúdo:</a:t>
            </a:r>
            <a:b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IA’s generativas criam </a:t>
            </a: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textos, imagens e músicas</a:t>
            </a: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forma autônoma.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Aplicações</a:t>
            </a: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Marketing</a:t>
            </a: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Campanhas personalizadas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Entretenimento</a:t>
            </a: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Criação de mídia única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Geração de novas formas e estilos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Impacto</a:t>
            </a: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Desafia noções de autoria e amplia as possibilidades criativas.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2d4f5e822f1_0_64"/>
          <p:cNvSpPr txBox="1"/>
          <p:nvPr/>
        </p:nvSpPr>
        <p:spPr>
          <a:xfrm>
            <a:off x="2915375" y="162350"/>
            <a:ext cx="333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99CC00"/>
                </a:solidFill>
                <a:latin typeface="Arial"/>
                <a:ea typeface="Arial"/>
                <a:cs typeface="Arial"/>
                <a:sym typeface="Arial"/>
              </a:rPr>
              <a:t>TENDÊNCIAS EMERGENTES</a:t>
            </a:r>
            <a:endParaRPr b="0" i="0" sz="1800" u="none" cap="none" strike="noStrike">
              <a:solidFill>
                <a:srgbClr val="99CC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2d4f5e822f1_0_64"/>
          <p:cNvSpPr txBox="1"/>
          <p:nvPr/>
        </p:nvSpPr>
        <p:spPr>
          <a:xfrm>
            <a:off x="586675" y="686300"/>
            <a:ext cx="37635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IA Generativa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g2d4f5e822f1_0_64"/>
          <p:cNvSpPr txBox="1"/>
          <p:nvPr/>
        </p:nvSpPr>
        <p:spPr>
          <a:xfrm>
            <a:off x="4881800" y="686300"/>
            <a:ext cx="37635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IA Preditiva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2d4f5e822f1_0_64"/>
          <p:cNvSpPr txBox="1"/>
          <p:nvPr/>
        </p:nvSpPr>
        <p:spPr>
          <a:xfrm>
            <a:off x="4546200" y="1018425"/>
            <a:ext cx="4368600" cy="30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IA preditiva analisa dados históricos para prever eventos futuros.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Aplicações: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Negócios:</a:t>
            </a: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Previsão de vendas e demanda de produtos.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Saúde:</a:t>
            </a: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Diagnóstico precoce de doenças com base em dados de pacientes.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Finanças:</a:t>
            </a: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Análise de risco e tendências de mercado.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Marketing:</a:t>
            </a: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Segmentação de clientes e personalização de ofertas.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Impacto: </a:t>
            </a: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Melhora a tomada de decisões, otimiza recursos e aumenta a eficiência em diversos setores.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d4d437cf06_0_17"/>
          <p:cNvSpPr txBox="1"/>
          <p:nvPr/>
        </p:nvSpPr>
        <p:spPr>
          <a:xfrm>
            <a:off x="1609375" y="229625"/>
            <a:ext cx="68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99CC00"/>
                </a:solidFill>
                <a:latin typeface="Impact"/>
                <a:ea typeface="Impact"/>
                <a:cs typeface="Impact"/>
                <a:sym typeface="Impact"/>
              </a:rPr>
              <a:t>Dicas para entrar em contato com inteligência Artificial.</a:t>
            </a:r>
            <a:endParaRPr b="0" i="0" sz="2000" u="none" cap="none" strike="noStrike">
              <a:solidFill>
                <a:srgbClr val="99CC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44" name="Google Shape;244;g2d4d437cf06_0_17"/>
          <p:cNvSpPr txBox="1"/>
          <p:nvPr/>
        </p:nvSpPr>
        <p:spPr>
          <a:xfrm>
            <a:off x="1071600" y="946050"/>
            <a:ext cx="122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Filme</a:t>
            </a:r>
            <a:endParaRPr b="0" i="0" sz="14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descr="Poster for The Imitation Game showing Benedict Cumberbatch… | Flickr" id="245" name="Google Shape;245;g2d4d437cf06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575" y="1337675"/>
            <a:ext cx="1807626" cy="126907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2d4d437cf06_0_17"/>
          <p:cNvSpPr txBox="1"/>
          <p:nvPr/>
        </p:nvSpPr>
        <p:spPr>
          <a:xfrm>
            <a:off x="488425" y="2630775"/>
            <a:ext cx="189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Jogo da Imitação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g2d4d437cf06_0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8575" y="3107525"/>
            <a:ext cx="1807624" cy="106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2d4d437cf06_0_17"/>
          <p:cNvSpPr txBox="1"/>
          <p:nvPr/>
        </p:nvSpPr>
        <p:spPr>
          <a:xfrm>
            <a:off x="132650" y="4176900"/>
            <a:ext cx="56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2d4d437cf06_0_17"/>
          <p:cNvSpPr txBox="1"/>
          <p:nvPr/>
        </p:nvSpPr>
        <p:spPr>
          <a:xfrm>
            <a:off x="488425" y="4176900"/>
            <a:ext cx="662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Her (Ela)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2d4d437cf06_0_17"/>
          <p:cNvSpPr txBox="1"/>
          <p:nvPr/>
        </p:nvSpPr>
        <p:spPr>
          <a:xfrm>
            <a:off x="3214700" y="946050"/>
            <a:ext cx="323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Livros</a:t>
            </a:r>
            <a:endParaRPr b="0" i="0" sz="14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51" name="Google Shape;251;g2d4d437cf06_0_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30750" y="1361700"/>
            <a:ext cx="1807625" cy="22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2d4d437cf06_0_17"/>
          <p:cNvSpPr txBox="1"/>
          <p:nvPr/>
        </p:nvSpPr>
        <p:spPr>
          <a:xfrm>
            <a:off x="2730750" y="3643950"/>
            <a:ext cx="215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Revolução da Inteligência Artificial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Kai-Fu Lee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2d4d437cf06_0_17"/>
          <p:cNvSpPr txBox="1"/>
          <p:nvPr/>
        </p:nvSpPr>
        <p:spPr>
          <a:xfrm>
            <a:off x="5022400" y="946050"/>
            <a:ext cx="189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Assistentes Virtuais</a:t>
            </a:r>
            <a:endParaRPr b="0" i="0" sz="17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54" name="Google Shape;254;g2d4d437cf06_0_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88900" y="1346250"/>
            <a:ext cx="2025000" cy="13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2d4d437cf06_0_17"/>
          <p:cNvSpPr txBox="1"/>
          <p:nvPr/>
        </p:nvSpPr>
        <p:spPr>
          <a:xfrm>
            <a:off x="4888900" y="2630775"/>
            <a:ext cx="206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Alexa da Amazon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2d4d437cf06_0_17"/>
          <p:cNvSpPr txBox="1"/>
          <p:nvPr/>
        </p:nvSpPr>
        <p:spPr>
          <a:xfrm>
            <a:off x="5022400" y="3030975"/>
            <a:ext cx="215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Carros autônomos</a:t>
            </a:r>
            <a:endParaRPr b="0" i="0" sz="14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57" name="Google Shape;257;g2d4d437cf06_0_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10675" y="3431175"/>
            <a:ext cx="2025001" cy="106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2d4d437cf06_0_17"/>
          <p:cNvSpPr txBox="1"/>
          <p:nvPr/>
        </p:nvSpPr>
        <p:spPr>
          <a:xfrm>
            <a:off x="7643700" y="946050"/>
            <a:ext cx="150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Foguetes</a:t>
            </a:r>
            <a:endParaRPr b="0" i="0" sz="14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59" name="Google Shape;259;g2d4d437cf06_0_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64425" y="1361700"/>
            <a:ext cx="1658300" cy="2489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d4df569eb6_0_0"/>
          <p:cNvSpPr txBox="1"/>
          <p:nvPr/>
        </p:nvSpPr>
        <p:spPr>
          <a:xfrm>
            <a:off x="2185200" y="229650"/>
            <a:ext cx="47736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99CC00"/>
                </a:solidFill>
                <a:latin typeface="Arial"/>
                <a:ea typeface="Arial"/>
                <a:cs typeface="Arial"/>
                <a:sym typeface="Arial"/>
              </a:rPr>
              <a:t>Python para Inteligência Artificial</a:t>
            </a:r>
            <a:endParaRPr b="1" i="0" sz="2000" u="none" cap="none" strike="noStrike">
              <a:solidFill>
                <a:srgbClr val="99CC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2d4df569eb6_0_0"/>
          <p:cNvSpPr txBox="1"/>
          <p:nvPr/>
        </p:nvSpPr>
        <p:spPr>
          <a:xfrm>
            <a:off x="688850" y="1086875"/>
            <a:ext cx="49752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que é Python?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b="0" i="0" lang="pt-B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 uma linguagem de alto nível 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1" i="0" lang="pt-B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Simplicidade e legibilidade,</a:t>
            </a:r>
            <a:r>
              <a:rPr b="0" i="0" lang="pt-B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 que facilita o aprendizado e a aplicação em diversas áreas, como: desenvolvimento web; análise de dados; automação e inteligência artificial (IA).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b="1" i="0" lang="pt-B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Bibliotecas e frameworks</a:t>
            </a:r>
            <a:r>
              <a:rPr b="0" i="0" lang="pt-B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robustos, como: NumPy, pandas, scikit-learn, TensorFlow, e PyTorch, que são amplamente usados para machine learning, deep learning, e outros tipos de IA.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g2d4df569eb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1200" y="1377750"/>
            <a:ext cx="3271574" cy="217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d4d437cf06_0_0"/>
          <p:cNvSpPr txBox="1"/>
          <p:nvPr/>
        </p:nvSpPr>
        <p:spPr>
          <a:xfrm>
            <a:off x="352125" y="876225"/>
            <a:ext cx="4460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pt-BR" sz="2300" u="none" cap="none" strike="noStrike">
                <a:solidFill>
                  <a:srgbClr val="99CC00"/>
                </a:solidFill>
                <a:latin typeface="Arial"/>
                <a:ea typeface="Arial"/>
                <a:cs typeface="Arial"/>
                <a:sym typeface="Arial"/>
              </a:rPr>
              <a:t>Conteúdo</a:t>
            </a:r>
            <a:endParaRPr b="0" i="0" sz="2000" u="none" cap="none" strike="noStrike">
              <a:solidFill>
                <a:srgbClr val="99CC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g2d4d437cf06_0_0"/>
          <p:cNvSpPr txBox="1"/>
          <p:nvPr/>
        </p:nvSpPr>
        <p:spPr>
          <a:xfrm>
            <a:off x="711775" y="1415025"/>
            <a:ext cx="699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g2d4d437cf06_0_0"/>
          <p:cNvSpPr txBox="1"/>
          <p:nvPr/>
        </p:nvSpPr>
        <p:spPr>
          <a:xfrm>
            <a:off x="2028251" y="1415025"/>
            <a:ext cx="574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g2d4d437cf06_0_0"/>
          <p:cNvSpPr txBox="1"/>
          <p:nvPr/>
        </p:nvSpPr>
        <p:spPr>
          <a:xfrm>
            <a:off x="2169717" y="315800"/>
            <a:ext cx="3633600" cy="4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O que é Inteligência Artificial?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Como a Inteligência Artificial Funciona?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Aplicações Práticas da Inteligência Artificial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Funcionamento do Chatbots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Funcionamento do ChatGPT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Praticando no Chatbots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O Futuro da Inteligência Artificial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O que é visão computacional.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Funcionamento para reconhecer os objetos.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ograma de computador screengrab, computador, monitor, mostrando ..." id="64" name="Google Shape;64;g2d4d437cf0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8275" y="0"/>
            <a:ext cx="3265726" cy="2326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crochip de inteligência artificial Foto stock gratuita - Public ..." id="65" name="Google Shape;65;g2d4d437cf06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78275" y="2326825"/>
            <a:ext cx="3265725" cy="21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4df569eb6_0_13"/>
          <p:cNvSpPr txBox="1"/>
          <p:nvPr/>
        </p:nvSpPr>
        <p:spPr>
          <a:xfrm>
            <a:off x="2428800" y="122475"/>
            <a:ext cx="428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99CC00"/>
                </a:solidFill>
                <a:latin typeface="Arial"/>
                <a:ea typeface="Arial"/>
                <a:cs typeface="Arial"/>
                <a:sym typeface="Arial"/>
              </a:rPr>
              <a:t>Python para Inteligência Artificial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2d4df569eb6_0_13"/>
          <p:cNvSpPr txBox="1"/>
          <p:nvPr/>
        </p:nvSpPr>
        <p:spPr>
          <a:xfrm>
            <a:off x="620025" y="752850"/>
            <a:ext cx="6605400" cy="3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linguagem Python é amplamente usada em várias aplicações de IA, como:</a:t>
            </a:r>
            <a:b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Machine Learning</a:t>
            </a: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Frameworks como scikit-learn facilitam a criação de modelos de machine learning</a:t>
            </a:r>
            <a:b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Deep Learning</a:t>
            </a: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TensorFlow e PyTorch são populares para criar redes neurais e deep learning, essenciais para reconhecimento de imagem, NLP, etc.</a:t>
            </a:r>
            <a:b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Processamento de Linguagem Natural (NLP)</a:t>
            </a: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Bibliotecas como spaCy e NLTK auxiliam na construção de chatbots e sistemas de recomendação.</a:t>
            </a:r>
            <a:b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Visão Computacional</a:t>
            </a: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OpenCV, por exemplo, é amplamente usado para reconhecimento de objetos e processamento de imagens.</a:t>
            </a:r>
            <a:b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Sistemas de Recomendação</a:t>
            </a: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São usados em diversas plataformas, como streaming de vídeo e compras online, e geralmente implementados com técnicas de machine learning usando Python.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g2d4df569eb6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0900" y="260250"/>
            <a:ext cx="1332450" cy="101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2d4df569eb6_0_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4375" y="2648200"/>
            <a:ext cx="1485524" cy="162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2d4df569eb6_0_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86886" y="979725"/>
            <a:ext cx="2157112" cy="77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2d4df569eb6_0_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86875" y="1569625"/>
            <a:ext cx="2157125" cy="1078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g2d4ef91621a_0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4546476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2d4ef91621a_0_4"/>
          <p:cNvSpPr txBox="1"/>
          <p:nvPr/>
        </p:nvSpPr>
        <p:spPr>
          <a:xfrm>
            <a:off x="2428800" y="107175"/>
            <a:ext cx="428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99CC00"/>
                </a:solidFill>
                <a:latin typeface="Arial"/>
                <a:ea typeface="Arial"/>
                <a:cs typeface="Arial"/>
                <a:sym typeface="Arial"/>
              </a:rPr>
              <a:t>Python para Inteligência Artificial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2d4ef91621a_0_4"/>
          <p:cNvSpPr txBox="1"/>
          <p:nvPr/>
        </p:nvSpPr>
        <p:spPr>
          <a:xfrm>
            <a:off x="620025" y="752850"/>
            <a:ext cx="6605400" cy="3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linguagem Python é amplamente usada em várias aplicações de IA, como:</a:t>
            </a:r>
            <a:b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AutoNum type="arabicPeriod"/>
            </a:pPr>
            <a:r>
              <a:rPr b="1" i="0" lang="pt-B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Machine Learning</a:t>
            </a:r>
            <a:r>
              <a:rPr b="0" i="0" lang="pt-B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Frameworks como scikit-learn facilitam a criação de modelos de machine learning</a:t>
            </a:r>
            <a:br>
              <a:rPr b="0" i="0" lang="pt-B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AutoNum type="arabicPeriod"/>
            </a:pPr>
            <a:r>
              <a:rPr b="1" i="0" lang="pt-B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Deep Learning</a:t>
            </a:r>
            <a:r>
              <a:rPr b="0" i="0" lang="pt-B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TensorFlow e PyTorch são populares para criar redes neurais e deep learning, essenciais para reconhecimento de imagem, NLP, etc.</a:t>
            </a:r>
            <a:br>
              <a:rPr b="0" i="0" lang="pt-B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AutoNum type="arabicPeriod"/>
            </a:pPr>
            <a:r>
              <a:rPr b="1" i="0" lang="pt-B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Processamento de Linguagem Natural (NLP)</a:t>
            </a:r>
            <a:r>
              <a:rPr b="0" i="0" lang="pt-B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Bibliotecas como spaCy e NLTK auxiliam na construção de chatbots e sistemas de recomendação.</a:t>
            </a:r>
            <a:br>
              <a:rPr b="0" i="0" lang="pt-B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AutoNum type="arabicPeriod"/>
            </a:pPr>
            <a:r>
              <a:rPr b="1" i="0" lang="pt-B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Visão Computacional</a:t>
            </a:r>
            <a:r>
              <a:rPr b="0" i="0" lang="pt-B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OpenCV, por exemplo, é amplamente usado para reconhecimento de objetos e processamento de imagens.</a:t>
            </a:r>
            <a:br>
              <a:rPr b="0" i="0" lang="pt-B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AutoNum type="arabicPeriod"/>
            </a:pPr>
            <a:r>
              <a:rPr b="1" i="0" lang="pt-B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Sistemas de Recomendação</a:t>
            </a:r>
            <a:r>
              <a:rPr b="0" i="0" lang="pt-B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São usados em diversas plataformas, como streaming de vídeo e compras online, e geralmente implementados com técnicas de machine learning usando Python.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g2d4ef91621a_0_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30900" y="260250"/>
            <a:ext cx="1332450" cy="101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2d4ef91621a_0_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30900" y="1148100"/>
            <a:ext cx="1332450" cy="142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2d4ef91621a_0_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54375" y="2648200"/>
            <a:ext cx="1485524" cy="162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d4228ddc65_1_5"/>
          <p:cNvSpPr txBox="1"/>
          <p:nvPr/>
        </p:nvSpPr>
        <p:spPr>
          <a:xfrm>
            <a:off x="2117100" y="193900"/>
            <a:ext cx="49098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99CC00"/>
                </a:solidFill>
                <a:latin typeface="Arial"/>
                <a:ea typeface="Arial"/>
                <a:cs typeface="Arial"/>
                <a:sym typeface="Arial"/>
              </a:rPr>
              <a:t>Python para Inteligência Artificial</a:t>
            </a:r>
            <a:endParaRPr b="1" i="0" sz="2000" u="none" cap="none" strike="noStrike">
              <a:solidFill>
                <a:srgbClr val="99CC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2d4228ddc65_1_5"/>
          <p:cNvSpPr txBox="1"/>
          <p:nvPr/>
        </p:nvSpPr>
        <p:spPr>
          <a:xfrm>
            <a:off x="623850" y="942975"/>
            <a:ext cx="78963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 tem uma sintaxe fácil de ler, parecida com frases comuns, o que ajuda a focar nas ideias em vez de detalhes técnicos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Usada em diversas áreas de IA: processamento de linguagem natural, visão computacional e análise de dados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Integra-se bem com o Google Colab, aproveitando a nuvem para executar projetos sem instalação local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d4228ddc65_1_11"/>
          <p:cNvSpPr txBox="1"/>
          <p:nvPr/>
        </p:nvSpPr>
        <p:spPr>
          <a:xfrm>
            <a:off x="1903800" y="383700"/>
            <a:ext cx="538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99CC00"/>
                </a:solidFill>
                <a:latin typeface="Arial"/>
                <a:ea typeface="Arial"/>
                <a:cs typeface="Arial"/>
                <a:sym typeface="Arial"/>
              </a:rPr>
              <a:t>Criação de Conta no Google Colab</a:t>
            </a:r>
            <a:endParaRPr b="1" i="0" sz="2000" u="none" cap="none" strike="noStrike">
              <a:solidFill>
                <a:srgbClr val="99CC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2d4228ddc65_1_11"/>
          <p:cNvSpPr txBox="1"/>
          <p:nvPr/>
        </p:nvSpPr>
        <p:spPr>
          <a:xfrm>
            <a:off x="152400" y="1028700"/>
            <a:ext cx="8886900" cy="3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pt-B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Google Colab (Colaboratory) é uma plataforma gratuita baseada na nuvem para execução de código em Python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pt-B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Acesse: </a:t>
            </a:r>
            <a:r>
              <a:rPr b="1" i="0" lang="pt-BR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colab.research.google.com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pt-B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Faça login com uma conta Google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pt-B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Dica: os notebooks (projetos) ficam salvos em uma pasta </a:t>
            </a:r>
            <a:r>
              <a:rPr b="1" i="0" lang="pt-B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(Colab Notebooks)</a:t>
            </a:r>
            <a:r>
              <a:rPr b="0" i="0" lang="pt-B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no Drive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d4d437cf06_1_0"/>
          <p:cNvSpPr txBox="1"/>
          <p:nvPr>
            <p:ph type="title"/>
          </p:nvPr>
        </p:nvSpPr>
        <p:spPr>
          <a:xfrm>
            <a:off x="990600" y="1653779"/>
            <a:ext cx="7162800" cy="1836000"/>
          </a:xfrm>
          <a:prstGeom prst="rect">
            <a:avLst/>
          </a:prstGeom>
          <a:noFill/>
          <a:ln>
            <a:noFill/>
          </a:ln>
          <a:effectLst>
            <a:reflection blurRad="0" dir="5400000" dist="50800" endA="0" endPos="65000" fadeDir="5400012" kx="0" rotWithShape="0" algn="bl" stA="0" stPos="0" sy="-100000" ky="0"/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Chatbots e ChatGPT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d4228ddc65_1_14"/>
          <p:cNvSpPr txBox="1"/>
          <p:nvPr/>
        </p:nvSpPr>
        <p:spPr>
          <a:xfrm>
            <a:off x="3268950" y="143100"/>
            <a:ext cx="26061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99CC00"/>
                </a:solidFill>
                <a:latin typeface="Arial"/>
                <a:ea typeface="Arial"/>
                <a:cs typeface="Arial"/>
                <a:sym typeface="Arial"/>
              </a:rPr>
              <a:t>O QUE É CHATBOTS?</a:t>
            </a:r>
            <a:endParaRPr b="1" i="0" sz="1800" u="none" cap="none" strike="noStrike">
              <a:solidFill>
                <a:srgbClr val="99CC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2d4228ddc65_1_14"/>
          <p:cNvSpPr txBox="1"/>
          <p:nvPr/>
        </p:nvSpPr>
        <p:spPr>
          <a:xfrm>
            <a:off x="450450" y="1077400"/>
            <a:ext cx="8243100" cy="3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Definição de Chatbots: </a:t>
            </a:r>
            <a:r>
              <a:rPr b="0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Programas que simulam conversas humanas para responder a perguntas e ajudar usuários.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Principais Aplicações: </a:t>
            </a:r>
            <a:r>
              <a:rPr b="0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Atendimento ao cliente, FAQs em sites, assistentes virtuais.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Popularidade dos Chatbots: </a:t>
            </a:r>
            <a:r>
              <a:rPr b="0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Usados amplamente por empresas para agilizar o atendimento e reduzir custos.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d4228ddc65_1_17"/>
          <p:cNvSpPr txBox="1"/>
          <p:nvPr/>
        </p:nvSpPr>
        <p:spPr>
          <a:xfrm>
            <a:off x="2512050" y="214325"/>
            <a:ext cx="41199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99CC00"/>
                </a:solidFill>
                <a:latin typeface="Arial"/>
                <a:ea typeface="Arial"/>
                <a:cs typeface="Arial"/>
                <a:sym typeface="Arial"/>
              </a:rPr>
              <a:t>A ONDE SÃO UTILIZADOS OS CHATBOT?</a:t>
            </a:r>
            <a:endParaRPr b="1" i="0" sz="1800" u="none" cap="none" strike="noStrike">
              <a:solidFill>
                <a:srgbClr val="99CC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2d4228ddc65_1_17"/>
          <p:cNvSpPr txBox="1"/>
          <p:nvPr/>
        </p:nvSpPr>
        <p:spPr>
          <a:xfrm>
            <a:off x="450450" y="1077400"/>
            <a:ext cx="8243100" cy="3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E-commerce: </a:t>
            </a:r>
            <a:r>
              <a:rPr b="0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Atendimento rápido para dúvidas sobre produtos, entrega e devolução.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Bancos e Finanças: </a:t>
            </a:r>
            <a:r>
              <a:rPr b="0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Resolução de dúvidas financeiras, saldos, pagamentos.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Saúde: </a:t>
            </a:r>
            <a:r>
              <a:rPr b="0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Respostas a perguntas sobre sintomas e agendamento de consultas.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Entretenimento: </a:t>
            </a:r>
            <a:r>
              <a:rPr b="0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Respostas rápidas para streaming e jogos.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d5008e16a9_0_16"/>
          <p:cNvSpPr txBox="1"/>
          <p:nvPr>
            <p:ph type="title"/>
          </p:nvPr>
        </p:nvSpPr>
        <p:spPr>
          <a:xfrm>
            <a:off x="457200" y="204775"/>
            <a:ext cx="3121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rgbClr val="99CC00"/>
                </a:solidFill>
              </a:rPr>
              <a:t>Exemplo 1 - E-commerce:</a:t>
            </a:r>
            <a:endParaRPr>
              <a:solidFill>
                <a:srgbClr val="99CC00"/>
              </a:solidFill>
            </a:endParaRPr>
          </a:p>
        </p:txBody>
      </p:sp>
      <p:sp>
        <p:nvSpPr>
          <p:cNvPr id="321" name="Google Shape;321;g2d5008e16a9_0_16"/>
          <p:cNvSpPr txBox="1"/>
          <p:nvPr>
            <p:ph idx="2" type="body"/>
          </p:nvPr>
        </p:nvSpPr>
        <p:spPr>
          <a:xfrm>
            <a:off x="457200" y="1285875"/>
            <a:ext cx="3008400" cy="29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rgbClr val="000000"/>
                </a:solidFill>
              </a:rPr>
              <a:t>Atendimento rápido para dúvidas sobre produtos, entrega e devolução.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322" name="Google Shape;322;g2d5008e16a9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0911" y="204775"/>
            <a:ext cx="2630939" cy="445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2d5008e16a9_0_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700" y="2631538"/>
            <a:ext cx="26193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d5008e16a9_0_26"/>
          <p:cNvSpPr txBox="1"/>
          <p:nvPr>
            <p:ph type="title"/>
          </p:nvPr>
        </p:nvSpPr>
        <p:spPr>
          <a:xfrm>
            <a:off x="457200" y="204775"/>
            <a:ext cx="3121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rgbClr val="99CC00"/>
                </a:solidFill>
              </a:rPr>
              <a:t>Exemplo 2 - Bancos e Finanças:</a:t>
            </a:r>
            <a:endParaRPr>
              <a:solidFill>
                <a:srgbClr val="99CC00"/>
              </a:solidFill>
            </a:endParaRPr>
          </a:p>
        </p:txBody>
      </p:sp>
      <p:sp>
        <p:nvSpPr>
          <p:cNvPr id="329" name="Google Shape;329;g2d5008e16a9_0_26"/>
          <p:cNvSpPr txBox="1"/>
          <p:nvPr>
            <p:ph idx="2" type="body"/>
          </p:nvPr>
        </p:nvSpPr>
        <p:spPr>
          <a:xfrm>
            <a:off x="457200" y="1285875"/>
            <a:ext cx="3008400" cy="29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800">
                <a:solidFill>
                  <a:srgbClr val="000000"/>
                </a:solidFill>
              </a:rPr>
              <a:t>Resolução de dúvidas financeiras, saldos, pagamentos.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330" name="Google Shape;330;g2d5008e16a9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6325" y="410225"/>
            <a:ext cx="3086100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d5008e16a9_0_34"/>
          <p:cNvSpPr txBox="1"/>
          <p:nvPr>
            <p:ph type="title"/>
          </p:nvPr>
        </p:nvSpPr>
        <p:spPr>
          <a:xfrm>
            <a:off x="457200" y="204775"/>
            <a:ext cx="3121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rgbClr val="99CC00"/>
                </a:solidFill>
              </a:rPr>
              <a:t>Exemplo 3 - Saúde:</a:t>
            </a:r>
            <a:endParaRPr>
              <a:solidFill>
                <a:srgbClr val="99CC00"/>
              </a:solidFill>
            </a:endParaRPr>
          </a:p>
        </p:txBody>
      </p:sp>
      <p:sp>
        <p:nvSpPr>
          <p:cNvPr id="336" name="Google Shape;336;g2d5008e16a9_0_34"/>
          <p:cNvSpPr txBox="1"/>
          <p:nvPr>
            <p:ph idx="2" type="body"/>
          </p:nvPr>
        </p:nvSpPr>
        <p:spPr>
          <a:xfrm>
            <a:off x="457200" y="1285875"/>
            <a:ext cx="3008400" cy="29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800">
                <a:solidFill>
                  <a:srgbClr val="000000"/>
                </a:solidFill>
              </a:rPr>
              <a:t>Respostas a perguntas sobre sintomas e agendamento de consultas.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337" name="Google Shape;337;g2d5008e16a9_0_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4050" y="204775"/>
            <a:ext cx="1974575" cy="414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d4ef91621a_0_30"/>
          <p:cNvSpPr txBox="1"/>
          <p:nvPr>
            <p:ph type="title"/>
          </p:nvPr>
        </p:nvSpPr>
        <p:spPr>
          <a:xfrm>
            <a:off x="530700" y="1653600"/>
            <a:ext cx="8082600" cy="1836300"/>
          </a:xfrm>
          <a:prstGeom prst="rect">
            <a:avLst/>
          </a:prstGeom>
          <a:noFill/>
          <a:ln>
            <a:noFill/>
          </a:ln>
          <a:effectLst>
            <a:reflection blurRad="0" dir="5400000" dist="50800" endA="0" endPos="65000" kx="0" rotWithShape="0" algn="bl" stA="0" stPos="0" sy="-100000" ky="0"/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O que é Inteligência Artificial?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d5008e16a9_0_44"/>
          <p:cNvSpPr txBox="1"/>
          <p:nvPr>
            <p:ph type="title"/>
          </p:nvPr>
        </p:nvSpPr>
        <p:spPr>
          <a:xfrm>
            <a:off x="457200" y="204775"/>
            <a:ext cx="3121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rgbClr val="99CC00"/>
                </a:solidFill>
              </a:rPr>
              <a:t>Exemplo 3 - Saúde:</a:t>
            </a:r>
            <a:endParaRPr>
              <a:solidFill>
                <a:srgbClr val="99CC00"/>
              </a:solidFill>
            </a:endParaRPr>
          </a:p>
        </p:txBody>
      </p:sp>
      <p:sp>
        <p:nvSpPr>
          <p:cNvPr id="343" name="Google Shape;343;g2d5008e16a9_0_44"/>
          <p:cNvSpPr txBox="1"/>
          <p:nvPr>
            <p:ph idx="2" type="body"/>
          </p:nvPr>
        </p:nvSpPr>
        <p:spPr>
          <a:xfrm>
            <a:off x="457200" y="1285875"/>
            <a:ext cx="3008400" cy="29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800">
                <a:solidFill>
                  <a:srgbClr val="000000"/>
                </a:solidFill>
              </a:rPr>
              <a:t>Respostas a perguntas sobre sintomas e agendamento de consultas.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344" name="Google Shape;344;g2d5008e16a9_0_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4050" y="204775"/>
            <a:ext cx="1974575" cy="414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104198883b_0_10"/>
          <p:cNvSpPr txBox="1"/>
          <p:nvPr/>
        </p:nvSpPr>
        <p:spPr>
          <a:xfrm>
            <a:off x="2390550" y="336775"/>
            <a:ext cx="43449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99CC00"/>
                </a:solidFill>
                <a:latin typeface="Arial"/>
                <a:ea typeface="Arial"/>
                <a:cs typeface="Arial"/>
                <a:sym typeface="Arial"/>
              </a:rPr>
              <a:t>A Como os Chatbots funcionam?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g3104198883b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4275" y="757050"/>
            <a:ext cx="3556209" cy="3490199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g3104198883b_0_10"/>
          <p:cNvSpPr txBox="1"/>
          <p:nvPr/>
        </p:nvSpPr>
        <p:spPr>
          <a:xfrm>
            <a:off x="627625" y="933775"/>
            <a:ext cx="4684200" cy="3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funcionamento dos Chatbots</a:t>
            </a:r>
            <a:r>
              <a:rPr b="0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é baseado em estrutura de perguntas e respostas.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 terá capacidade de:  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Analisar uma pergunta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Identificar a intenção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Fornecer uma resposta adequada.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g3104198883b_0_10"/>
          <p:cNvSpPr txBox="1"/>
          <p:nvPr/>
        </p:nvSpPr>
        <p:spPr>
          <a:xfrm>
            <a:off x="5523400" y="4140100"/>
            <a:ext cx="32961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pt-BR" sz="1350" u="none" cap="none" strike="noStrike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Configuração de chatbots por fluxo</a:t>
            </a:r>
            <a:endParaRPr b="0" i="0" sz="1350" u="none" cap="none" strike="noStrike">
              <a:solidFill>
                <a:schemeClr val="hlink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5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g2d5008e16a9_0_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9397" y="799675"/>
            <a:ext cx="5705225" cy="316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d5008e16a9_0_50"/>
          <p:cNvSpPr txBox="1"/>
          <p:nvPr/>
        </p:nvSpPr>
        <p:spPr>
          <a:xfrm>
            <a:off x="3146250" y="153050"/>
            <a:ext cx="28515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99CC00"/>
                </a:solidFill>
                <a:latin typeface="Arial"/>
                <a:ea typeface="Arial"/>
                <a:cs typeface="Arial"/>
                <a:sym typeface="Arial"/>
              </a:rPr>
              <a:t>O QUE É O CHATGPT?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2d5008e16a9_0_50"/>
          <p:cNvSpPr txBox="1"/>
          <p:nvPr/>
        </p:nvSpPr>
        <p:spPr>
          <a:xfrm>
            <a:off x="450450" y="826550"/>
            <a:ext cx="8243100" cy="3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Modelo de IA desenvolvido pela OpenAI que processa e gera texto de forma natural.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Treinamento: </a:t>
            </a:r>
            <a:r>
              <a:rPr b="0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Treinado com vastos dados textuais (até 2021) para entender e responder a uma ampla variedade de perguntas.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Funcionalidades: </a:t>
            </a:r>
            <a:r>
              <a:rPr b="0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Responder a perguntas, participar de conversas, ajudar com redações e programações.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Tecnologia: </a:t>
            </a:r>
            <a:r>
              <a:rPr b="0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Utiliza aprendizado profundo e transformadores.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Objetivo: </a:t>
            </a:r>
            <a:r>
              <a:rPr b="0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Gerar respostas naturais e contextualmente relevantes.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d5008e16a9_0_72"/>
          <p:cNvSpPr txBox="1"/>
          <p:nvPr/>
        </p:nvSpPr>
        <p:spPr>
          <a:xfrm>
            <a:off x="2182800" y="153050"/>
            <a:ext cx="47784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99CC00"/>
                </a:solidFill>
                <a:latin typeface="Arial"/>
                <a:ea typeface="Arial"/>
                <a:cs typeface="Arial"/>
                <a:sym typeface="Arial"/>
              </a:rPr>
              <a:t>PRINCIPAIS CARACTERÍSTICAS  DO CHATGPT?</a:t>
            </a:r>
            <a:endParaRPr b="1" i="0" sz="1800" u="none" cap="none" strike="noStrike">
              <a:solidFill>
                <a:srgbClr val="99CC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2d5008e16a9_0_72"/>
          <p:cNvSpPr txBox="1"/>
          <p:nvPr/>
        </p:nvSpPr>
        <p:spPr>
          <a:xfrm>
            <a:off x="450450" y="826550"/>
            <a:ext cx="8243100" cy="3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Interpretação Contextual</a:t>
            </a:r>
            <a:r>
              <a:rPr b="0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Consegue entender o contexto da conversa, ajustando suas respostas conforme o desenrolar do diálogo.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Flexibilidade</a:t>
            </a:r>
            <a:r>
              <a:rPr b="0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Pode responder a perguntas gerais, técnicas, e até mesmo participar em tarefas criativas, como escrita de ficção.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Aplicações Variadas</a:t>
            </a:r>
            <a:r>
              <a:rPr b="0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Desde atendimento ao cliente e chatbots educativos até assistentes virtuais e criação de conteúdo.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4" name="Google Shape;374;g2d5008e16a9_0_80"/>
          <p:cNvCxnSpPr/>
          <p:nvPr/>
        </p:nvCxnSpPr>
        <p:spPr>
          <a:xfrm rot="10800000">
            <a:off x="2600850" y="1363338"/>
            <a:ext cx="1225200" cy="0"/>
          </a:xfrm>
          <a:prstGeom prst="straightConnector1">
            <a:avLst/>
          </a:prstGeom>
          <a:noFill/>
          <a:ln cap="flat" cmpd="sng" w="9525">
            <a:solidFill>
              <a:srgbClr val="249C9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375" name="Google Shape;375;g2d5008e16a9_0_80"/>
          <p:cNvCxnSpPr/>
          <p:nvPr/>
        </p:nvCxnSpPr>
        <p:spPr>
          <a:xfrm rot="10800000">
            <a:off x="2600775" y="2817650"/>
            <a:ext cx="930000" cy="0"/>
          </a:xfrm>
          <a:prstGeom prst="straightConnector1">
            <a:avLst/>
          </a:prstGeom>
          <a:noFill/>
          <a:ln cap="flat" cmpd="sng" w="9525">
            <a:solidFill>
              <a:srgbClr val="1F887E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376" name="Google Shape;376;g2d5008e16a9_0_80"/>
          <p:cNvCxnSpPr/>
          <p:nvPr/>
        </p:nvCxnSpPr>
        <p:spPr>
          <a:xfrm>
            <a:off x="4506925" y="3593150"/>
            <a:ext cx="1838700" cy="0"/>
          </a:xfrm>
          <a:prstGeom prst="straightConnector1">
            <a:avLst/>
          </a:prstGeom>
          <a:noFill/>
          <a:ln cap="flat" cmpd="sng" w="9525">
            <a:solidFill>
              <a:srgbClr val="1D7E75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377" name="Google Shape;377;g2d5008e16a9_0_80"/>
          <p:cNvCxnSpPr/>
          <p:nvPr/>
        </p:nvCxnSpPr>
        <p:spPr>
          <a:xfrm>
            <a:off x="5569125" y="2484875"/>
            <a:ext cx="886200" cy="0"/>
          </a:xfrm>
          <a:prstGeom prst="straightConnector1">
            <a:avLst/>
          </a:prstGeom>
          <a:noFill/>
          <a:ln cap="flat" cmpd="sng" w="9525">
            <a:solidFill>
              <a:srgbClr val="1B786F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378" name="Google Shape;378;g2d5008e16a9_0_80"/>
          <p:cNvCxnSpPr/>
          <p:nvPr/>
        </p:nvCxnSpPr>
        <p:spPr>
          <a:xfrm rot="10800000">
            <a:off x="2600850" y="1363338"/>
            <a:ext cx="1225200" cy="0"/>
          </a:xfrm>
          <a:prstGeom prst="straightConnector1">
            <a:avLst/>
          </a:prstGeom>
          <a:noFill/>
          <a:ln cap="flat" cmpd="sng" w="9525">
            <a:solidFill>
              <a:srgbClr val="0E9453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379" name="Google Shape;379;g2d5008e16a9_0_80"/>
          <p:cNvCxnSpPr/>
          <p:nvPr/>
        </p:nvCxnSpPr>
        <p:spPr>
          <a:xfrm rot="10800000">
            <a:off x="2600775" y="2817650"/>
            <a:ext cx="930000" cy="0"/>
          </a:xfrm>
          <a:prstGeom prst="straightConnector1">
            <a:avLst/>
          </a:prstGeom>
          <a:noFill/>
          <a:ln cap="flat" cmpd="sng" w="9525">
            <a:solidFill>
              <a:srgbClr val="0C8148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380" name="Google Shape;380;g2d5008e16a9_0_80"/>
          <p:cNvCxnSpPr/>
          <p:nvPr/>
        </p:nvCxnSpPr>
        <p:spPr>
          <a:xfrm>
            <a:off x="5168625" y="1163988"/>
            <a:ext cx="1286700" cy="0"/>
          </a:xfrm>
          <a:prstGeom prst="straightConnector1">
            <a:avLst/>
          </a:prstGeom>
          <a:noFill/>
          <a:ln cap="flat" cmpd="sng" w="9525">
            <a:solidFill>
              <a:srgbClr val="085630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381" name="Google Shape;381;g2d5008e16a9_0_80"/>
          <p:cNvCxnSpPr/>
          <p:nvPr/>
        </p:nvCxnSpPr>
        <p:spPr>
          <a:xfrm>
            <a:off x="5569125" y="2484875"/>
            <a:ext cx="886200" cy="0"/>
          </a:xfrm>
          <a:prstGeom prst="straightConnector1">
            <a:avLst/>
          </a:prstGeom>
          <a:noFill/>
          <a:ln cap="flat" cmpd="sng" w="9525">
            <a:solidFill>
              <a:srgbClr val="0B713F"/>
            </a:solidFill>
            <a:prstDash val="solid"/>
            <a:round/>
            <a:headEnd len="sm" w="sm" type="none"/>
            <a:tailEnd len="med" w="med" type="oval"/>
          </a:ln>
        </p:spPr>
      </p:cxnSp>
      <p:grpSp>
        <p:nvGrpSpPr>
          <p:cNvPr id="382" name="Google Shape;382;g2d5008e16a9_0_80"/>
          <p:cNvGrpSpPr/>
          <p:nvPr/>
        </p:nvGrpSpPr>
        <p:grpSpPr>
          <a:xfrm>
            <a:off x="2437559" y="181068"/>
            <a:ext cx="4186556" cy="4059477"/>
            <a:chOff x="2610906" y="610653"/>
            <a:chExt cx="3922200" cy="3922200"/>
          </a:xfrm>
        </p:grpSpPr>
        <p:sp>
          <p:nvSpPr>
            <p:cNvPr id="383" name="Google Shape;383;g2d5008e16a9_0_80"/>
            <p:cNvSpPr/>
            <p:nvPr/>
          </p:nvSpPr>
          <p:spPr>
            <a:xfrm rot="-4980021">
              <a:off x="3204123" y="1186472"/>
              <a:ext cx="2771960" cy="2771960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0C81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g2d5008e16a9_0_80"/>
            <p:cNvSpPr/>
            <p:nvPr/>
          </p:nvSpPr>
          <p:spPr>
            <a:xfrm rot="7920309">
              <a:off x="3183402" y="1183149"/>
              <a:ext cx="2777207" cy="2777207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0B7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g2d5008e16a9_0_80"/>
            <p:cNvSpPr/>
            <p:nvPr/>
          </p:nvSpPr>
          <p:spPr>
            <a:xfrm rot="3600063">
              <a:off x="3186335" y="1195681"/>
              <a:ext cx="2777488" cy="2777488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0856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g2d5008e16a9_0_80"/>
            <p:cNvSpPr/>
            <p:nvPr/>
          </p:nvSpPr>
          <p:spPr>
            <a:xfrm rot="4024705">
              <a:off x="5326681" y="1940898"/>
              <a:ext cx="578477" cy="579147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0B713F"/>
            </a:solidFill>
            <a:ln>
              <a:noFill/>
            </a:ln>
            <a:effectLst>
              <a:outerShdw blurRad="142875" rotWithShape="0" algn="bl">
                <a:srgbClr val="000000">
                  <a:alpha val="4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g2d5008e16a9_0_80"/>
            <p:cNvSpPr/>
            <p:nvPr/>
          </p:nvSpPr>
          <p:spPr>
            <a:xfrm rot="-6816027">
              <a:off x="5326729" y="1940918"/>
              <a:ext cx="578485" cy="579035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0B7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g2d5008e16a9_0_80"/>
            <p:cNvSpPr/>
            <p:nvPr/>
          </p:nvSpPr>
          <p:spPr>
            <a:xfrm rot="-9359762">
              <a:off x="3193941" y="1176205"/>
              <a:ext cx="2777287" cy="2777287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0B77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g2d5008e16a9_0_80"/>
            <p:cNvSpPr/>
            <p:nvPr/>
          </p:nvSpPr>
          <p:spPr>
            <a:xfrm rot="-8936366">
              <a:off x="3659126" y="3173505"/>
              <a:ext cx="578551" cy="578963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0C8148"/>
            </a:solidFill>
            <a:ln>
              <a:noFill/>
            </a:ln>
            <a:effectLst>
              <a:outerShdw blurRad="142875" rotWithShape="0" algn="bl">
                <a:srgbClr val="000000">
                  <a:alpha val="4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g2d5008e16a9_0_80"/>
            <p:cNvSpPr/>
            <p:nvPr/>
          </p:nvSpPr>
          <p:spPr>
            <a:xfrm rot="1824498">
              <a:off x="3659375" y="3173497"/>
              <a:ext cx="578475" cy="578885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0C81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g2d5008e16a9_0_80"/>
            <p:cNvSpPr/>
            <p:nvPr/>
          </p:nvSpPr>
          <p:spPr>
            <a:xfrm rot="-600092">
              <a:off x="3198852" y="1195456"/>
              <a:ext cx="2777611" cy="2777611"/>
            </a:xfrm>
            <a:prstGeom prst="blockArc">
              <a:avLst>
                <a:gd fmla="val 12513247" name="adj1"/>
                <a:gd fmla="val 16867657" name="adj2"/>
                <a:gd fmla="val 20844" name="adj3"/>
              </a:avLst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g2d5008e16a9_0_80"/>
            <p:cNvSpPr/>
            <p:nvPr/>
          </p:nvSpPr>
          <p:spPr>
            <a:xfrm rot="-176551">
              <a:off x="4312105" y="1195442"/>
              <a:ext cx="578563" cy="579162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085630"/>
            </a:solidFill>
            <a:ln>
              <a:noFill/>
            </a:ln>
            <a:effectLst>
              <a:outerShdw blurRad="142875" rotWithShape="0" algn="bl">
                <a:srgbClr val="000000">
                  <a:alpha val="4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g2d5008e16a9_0_80"/>
            <p:cNvSpPr/>
            <p:nvPr/>
          </p:nvSpPr>
          <p:spPr>
            <a:xfrm rot="10584085">
              <a:off x="4312088" y="1195622"/>
              <a:ext cx="578340" cy="578939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0856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g2d5008e16a9_0_80"/>
            <p:cNvSpPr/>
            <p:nvPr/>
          </p:nvSpPr>
          <p:spPr>
            <a:xfrm rot="8344778">
              <a:off x="4940929" y="3162886"/>
              <a:ext cx="578465" cy="578888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0B7743"/>
            </a:solidFill>
            <a:ln>
              <a:noFill/>
            </a:ln>
            <a:effectLst>
              <a:outerShdw blurRad="142875" rotWithShape="0" algn="bl">
                <a:srgbClr val="000000">
                  <a:alpha val="4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g2d5008e16a9_0_80"/>
            <p:cNvSpPr/>
            <p:nvPr/>
          </p:nvSpPr>
          <p:spPr>
            <a:xfrm rot="-2495643">
              <a:off x="4941000" y="3162728"/>
              <a:ext cx="578445" cy="579093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0B77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g2d5008e16a9_0_80"/>
            <p:cNvSpPr/>
            <p:nvPr/>
          </p:nvSpPr>
          <p:spPr>
            <a:xfrm rot="-4556960">
              <a:off x="3257335" y="1939059"/>
              <a:ext cx="578302" cy="578957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0E9453"/>
            </a:solidFill>
            <a:ln>
              <a:noFill/>
            </a:ln>
            <a:effectLst>
              <a:outerShdw blurRad="142875" rotWithShape="0" algn="bl">
                <a:srgbClr val="000000">
                  <a:alpha val="4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g2d5008e16a9_0_80"/>
            <p:cNvSpPr/>
            <p:nvPr/>
          </p:nvSpPr>
          <p:spPr>
            <a:xfrm rot="6204541">
              <a:off x="3257468" y="1938977"/>
              <a:ext cx="578264" cy="578917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g2d5008e16a9_0_80"/>
            <p:cNvSpPr txBox="1"/>
            <p:nvPr/>
          </p:nvSpPr>
          <p:spPr>
            <a:xfrm>
              <a:off x="4341900" y="1271896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pt-BR" sz="1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b="1" i="0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9" name="Google Shape;399;g2d5008e16a9_0_80"/>
            <p:cNvSpPr txBox="1"/>
            <p:nvPr/>
          </p:nvSpPr>
          <p:spPr>
            <a:xfrm>
              <a:off x="3274219" y="2018364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pt-BR" sz="1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b="1" i="0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0" name="Google Shape;400;g2d5008e16a9_0_80"/>
            <p:cNvSpPr txBox="1"/>
            <p:nvPr/>
          </p:nvSpPr>
          <p:spPr>
            <a:xfrm>
              <a:off x="3685317" y="324732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pt-BR" sz="1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b="1" i="0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1" name="Google Shape;401;g2d5008e16a9_0_80"/>
            <p:cNvSpPr txBox="1"/>
            <p:nvPr/>
          </p:nvSpPr>
          <p:spPr>
            <a:xfrm>
              <a:off x="4955323" y="324732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pt-BR" sz="1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b="1" i="0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2" name="Google Shape;402;g2d5008e16a9_0_80"/>
            <p:cNvSpPr txBox="1"/>
            <p:nvPr/>
          </p:nvSpPr>
          <p:spPr>
            <a:xfrm>
              <a:off x="5364737" y="2018364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pt-BR" sz="1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b="1" i="0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03" name="Google Shape;403;g2d5008e16a9_0_80"/>
          <p:cNvSpPr txBox="1"/>
          <p:nvPr/>
        </p:nvSpPr>
        <p:spPr>
          <a:xfrm>
            <a:off x="430063" y="842200"/>
            <a:ext cx="2085600" cy="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Roboto Black"/>
                <a:ea typeface="Roboto Black"/>
                <a:cs typeface="Roboto Black"/>
                <a:sym typeface="Roboto Black"/>
              </a:rPr>
              <a:t>Entrada do Usuário</a:t>
            </a:r>
            <a:endParaRPr b="0" i="0" sz="1200" u="none" cap="none" strike="noStrike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 usuário faz uma pergunta ou envia uma mensagem</a:t>
            </a:r>
            <a:r>
              <a:rPr b="0" i="0" lang="pt-BR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pt-BR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Ex: “O que é  um chatbot?”</a:t>
            </a:r>
            <a:endParaRPr b="0" i="1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04" name="Google Shape;404;g2d5008e16a9_0_80"/>
          <p:cNvSpPr txBox="1"/>
          <p:nvPr/>
        </p:nvSpPr>
        <p:spPr>
          <a:xfrm>
            <a:off x="6628338" y="450275"/>
            <a:ext cx="2085600" cy="12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Roboto Black"/>
                <a:ea typeface="Roboto Black"/>
                <a:cs typeface="Roboto Black"/>
                <a:sym typeface="Roboto Black"/>
              </a:rPr>
              <a:t>Resposta ao Usuário</a:t>
            </a:r>
            <a:endParaRPr b="0" i="0" sz="1200" u="none" cap="none" strike="noStrike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Os tokens são convertidos novamente em texto, e a resposta completa é enviada ao usuário.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pt-BR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 : “Um chatbot é um …. ”</a:t>
            </a:r>
            <a:endParaRPr b="0" i="1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05" name="Google Shape;405;g2d5008e16a9_0_80"/>
          <p:cNvSpPr txBox="1"/>
          <p:nvPr/>
        </p:nvSpPr>
        <p:spPr>
          <a:xfrm>
            <a:off x="474463" y="2280975"/>
            <a:ext cx="2085600" cy="13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Roboto Black"/>
                <a:ea typeface="Roboto Black"/>
                <a:cs typeface="Roboto Black"/>
                <a:sym typeface="Roboto Black"/>
              </a:rPr>
              <a:t>Tokenização</a:t>
            </a:r>
            <a:endParaRPr b="0" i="0" sz="1200" u="none" cap="none" strike="noStrike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 mensagem é dividida em tokens, pequenas unidades de texto que o modelo pode processar.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pt-BR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Ex: ["O", "que", "é", "um", "chatbot", "?"]</a:t>
            </a:r>
            <a:endParaRPr b="0" i="1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06" name="Google Shape;406;g2d5008e16a9_0_80"/>
          <p:cNvSpPr txBox="1"/>
          <p:nvPr/>
        </p:nvSpPr>
        <p:spPr>
          <a:xfrm>
            <a:off x="6628350" y="2076125"/>
            <a:ext cx="2085600" cy="12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Roboto Black"/>
                <a:ea typeface="Roboto Black"/>
                <a:cs typeface="Roboto Black"/>
                <a:sym typeface="Roboto Black"/>
              </a:rPr>
              <a:t>Geração da Resposta</a:t>
            </a:r>
            <a:endParaRPr b="0" i="0" sz="1200" u="none" cap="none" strike="noStrike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 base no contexto, o modelo gera uma resposta token por token.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pt-BR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Ex: [“Um”, “chatbot”, “é”, …. ]</a:t>
            </a:r>
            <a:endParaRPr b="0" i="1" sz="1300" u="none" cap="none" strike="noStrike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07" name="Google Shape;407;g2d5008e16a9_0_80"/>
          <p:cNvSpPr txBox="1"/>
          <p:nvPr/>
        </p:nvSpPr>
        <p:spPr>
          <a:xfrm>
            <a:off x="6628350" y="3479800"/>
            <a:ext cx="2085600" cy="12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Roboto Black"/>
                <a:ea typeface="Roboto Black"/>
                <a:cs typeface="Roboto Black"/>
                <a:sym typeface="Roboto Black"/>
              </a:rPr>
              <a:t>Análise com Transformers</a:t>
            </a:r>
            <a:endParaRPr b="0" i="0" sz="1200" u="none" cap="none" strike="noStrike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 modelo analisa os tokens e aplica a arquitetura Transformer para entender o contexto.</a:t>
            </a:r>
            <a:endParaRPr b="0" i="1" sz="1300" u="none" cap="none" strike="noStrike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08" name="Google Shape;408;g2d5008e16a9_0_80"/>
          <p:cNvSpPr txBox="1"/>
          <p:nvPr>
            <p:ph type="title"/>
          </p:nvPr>
        </p:nvSpPr>
        <p:spPr>
          <a:xfrm>
            <a:off x="2284050" y="48375"/>
            <a:ext cx="45759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99CC00"/>
                </a:solidFill>
                <a:latin typeface="Arial"/>
                <a:ea typeface="Arial"/>
                <a:cs typeface="Arial"/>
                <a:sym typeface="Arial"/>
              </a:rPr>
              <a:t>FUNCIONAMENTO DO CHATGPT:</a:t>
            </a:r>
            <a:endParaRPr b="1" i="0" sz="1800" u="none" cap="none" strike="noStrike">
              <a:solidFill>
                <a:srgbClr val="99CC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d4d437cf06_1_5"/>
          <p:cNvSpPr txBox="1"/>
          <p:nvPr>
            <p:ph type="title"/>
          </p:nvPr>
        </p:nvSpPr>
        <p:spPr>
          <a:xfrm>
            <a:off x="990600" y="1653779"/>
            <a:ext cx="7162800" cy="1836000"/>
          </a:xfrm>
          <a:prstGeom prst="rect">
            <a:avLst/>
          </a:prstGeom>
          <a:noFill/>
          <a:ln>
            <a:noFill/>
          </a:ln>
          <a:effectLst>
            <a:reflection blurRad="0" dir="5400000" dist="50800" endA="0" endPos="65000" fadeDir="5400012" kx="0" rotWithShape="0" algn="bl" stA="0" stPos="0" sy="-100000" ky="0"/>
          </a:effectLst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5353"/>
              <a:buNone/>
            </a:pPr>
            <a:r>
              <a:rPr lang="pt-BR"/>
              <a:t>Visão computacional e Reconhecimento de Objetos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5353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d4d437cf06_1_10"/>
          <p:cNvSpPr txBox="1"/>
          <p:nvPr/>
        </p:nvSpPr>
        <p:spPr>
          <a:xfrm>
            <a:off x="2121775" y="447400"/>
            <a:ext cx="51951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99CC00"/>
                </a:solidFill>
                <a:latin typeface="Arial"/>
                <a:ea typeface="Arial"/>
                <a:cs typeface="Arial"/>
                <a:sym typeface="Arial"/>
              </a:rPr>
              <a:t>O QUE É VISÃO COMPUTACIONAL?</a:t>
            </a:r>
            <a:endParaRPr b="0" i="0" sz="1800" u="none" cap="none" strike="noStrike">
              <a:solidFill>
                <a:srgbClr val="99CC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g2d4d437cf06_1_10"/>
          <p:cNvSpPr txBox="1"/>
          <p:nvPr/>
        </p:nvSpPr>
        <p:spPr>
          <a:xfrm>
            <a:off x="450450" y="1077400"/>
            <a:ext cx="8243100" cy="3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Definição Simplificada:</a:t>
            </a:r>
            <a:r>
              <a:rPr b="0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“Visão Computacional” é a área da IA que permite que um computador “veja” e entenda imagens, vídeos e objetos ao redor.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“Ensinar” a IA a interpretar imagens, reconhecendo e classificando objetos.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d4228ddc65_1_20"/>
          <p:cNvSpPr txBox="1"/>
          <p:nvPr>
            <p:ph type="title"/>
          </p:nvPr>
        </p:nvSpPr>
        <p:spPr>
          <a:xfrm>
            <a:off x="457201" y="204787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rgbClr val="99CC00"/>
                </a:solidFill>
              </a:rPr>
              <a:t>Exemplo 1 - Carros Autônomos:</a:t>
            </a:r>
            <a:endParaRPr>
              <a:solidFill>
                <a:srgbClr val="99CC00"/>
              </a:solidFill>
            </a:endParaRPr>
          </a:p>
        </p:txBody>
      </p:sp>
      <p:sp>
        <p:nvSpPr>
          <p:cNvPr id="425" name="Google Shape;425;g2d4228ddc65_1_20"/>
          <p:cNvSpPr txBox="1"/>
          <p:nvPr>
            <p:ph idx="2" type="body"/>
          </p:nvPr>
        </p:nvSpPr>
        <p:spPr>
          <a:xfrm>
            <a:off x="457200" y="1285875"/>
            <a:ext cx="3008400" cy="29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 carros autônomos usam visão computacional para “ver” a estrada, identificar sinais de trânsito, pedestres e outros veículos. Esse reconhecimento de objetos ajuda o carro a navegar com segurança.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426" name="Google Shape;426;g2d4228ddc65_1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7500" y="276200"/>
            <a:ext cx="4054075" cy="20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g2d4228ddc65_1_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17500" y="2401800"/>
            <a:ext cx="4054075" cy="20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d4d437cf06_1_39"/>
          <p:cNvSpPr txBox="1"/>
          <p:nvPr>
            <p:ph type="title"/>
          </p:nvPr>
        </p:nvSpPr>
        <p:spPr>
          <a:xfrm>
            <a:off x="457201" y="204787"/>
            <a:ext cx="3008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rgbClr val="99CC00"/>
                </a:solidFill>
              </a:rPr>
              <a:t>Exemplo 2 - Câmeras de Segurança Inteligentes:</a:t>
            </a:r>
            <a:endParaRPr>
              <a:solidFill>
                <a:srgbClr val="99CC00"/>
              </a:solidFill>
            </a:endParaRPr>
          </a:p>
        </p:txBody>
      </p:sp>
      <p:sp>
        <p:nvSpPr>
          <p:cNvPr id="433" name="Google Shape;433;g2d4d437cf06_1_39"/>
          <p:cNvSpPr txBox="1"/>
          <p:nvPr>
            <p:ph idx="2" type="body"/>
          </p:nvPr>
        </p:nvSpPr>
        <p:spPr>
          <a:xfrm>
            <a:off x="457200" y="1285875"/>
            <a:ext cx="3008400" cy="29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rgbClr val="000000"/>
                </a:solidFill>
              </a:rPr>
              <a:t>Em câmeras de segurança, a visão computacional ajuda a identificar movimentos suspeitos e até reconhecer rostos de pessoas, aumentando a segurança de locais públicos e privados.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434" name="Google Shape;434;g2d4d437cf06_1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7500" y="276200"/>
            <a:ext cx="4054075" cy="20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g2d4d437cf06_1_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17500" y="2401800"/>
            <a:ext cx="4054075" cy="20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"/>
          <p:cNvSpPr txBox="1"/>
          <p:nvPr/>
        </p:nvSpPr>
        <p:spPr>
          <a:xfrm>
            <a:off x="488550" y="920925"/>
            <a:ext cx="82431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Inteligência Artificial é a capacidade das máquinas de aprender e realizar tarefas que normalmente exigiria inteligência humana.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1ª tentativa: soluções mecânicas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"/>
          <p:cNvSpPr txBox="1"/>
          <p:nvPr/>
        </p:nvSpPr>
        <p:spPr>
          <a:xfrm>
            <a:off x="1974450" y="329150"/>
            <a:ext cx="51951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99CC00"/>
                </a:solidFill>
                <a:latin typeface="Arial"/>
                <a:ea typeface="Arial"/>
                <a:cs typeface="Arial"/>
                <a:sym typeface="Arial"/>
              </a:rPr>
              <a:t>Inteligência Artificial</a:t>
            </a:r>
            <a:endParaRPr b="0" i="0" sz="2000" u="none" cap="none" strike="noStrike">
              <a:solidFill>
                <a:srgbClr val="99CC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300" y="1844800"/>
            <a:ext cx="2408276" cy="20992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"/>
          <p:cNvSpPr txBox="1"/>
          <p:nvPr/>
        </p:nvSpPr>
        <p:spPr>
          <a:xfrm>
            <a:off x="831300" y="3866825"/>
            <a:ext cx="25386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500" u="none" cap="none" strike="noStrike">
                <a:solidFill>
                  <a:srgbClr val="000000"/>
                </a:solidFill>
                <a:latin typeface="Batang"/>
                <a:ea typeface="Batang"/>
                <a:cs typeface="Batang"/>
                <a:sym typeface="Batang"/>
              </a:rPr>
              <a:t>Jogador de xadrez de 1769        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4900" y="1661925"/>
            <a:ext cx="2262125" cy="22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"/>
          <p:cNvSpPr txBox="1"/>
          <p:nvPr/>
        </p:nvSpPr>
        <p:spPr>
          <a:xfrm>
            <a:off x="5784450" y="3818700"/>
            <a:ext cx="24942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500" u="none" cap="none" strike="noStrike">
                <a:solidFill>
                  <a:srgbClr val="000000"/>
                </a:solidFill>
                <a:latin typeface="Batang"/>
                <a:ea typeface="Batang"/>
                <a:cs typeface="Batang"/>
                <a:sym typeface="Batang"/>
              </a:rPr>
              <a:t>Pato digeridor de 1739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d4d437cf06_1_48"/>
          <p:cNvSpPr txBox="1"/>
          <p:nvPr>
            <p:ph type="title"/>
          </p:nvPr>
        </p:nvSpPr>
        <p:spPr>
          <a:xfrm>
            <a:off x="457201" y="204787"/>
            <a:ext cx="3008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rgbClr val="99CC00"/>
                </a:solidFill>
              </a:rPr>
              <a:t>Exemplo 3 - Filtros do Instagram:</a:t>
            </a:r>
            <a:endParaRPr>
              <a:solidFill>
                <a:srgbClr val="99CC00"/>
              </a:solidFill>
            </a:endParaRPr>
          </a:p>
        </p:txBody>
      </p:sp>
      <p:sp>
        <p:nvSpPr>
          <p:cNvPr id="441" name="Google Shape;441;g2d4d437cf06_1_48"/>
          <p:cNvSpPr txBox="1"/>
          <p:nvPr>
            <p:ph idx="2" type="body"/>
          </p:nvPr>
        </p:nvSpPr>
        <p:spPr>
          <a:xfrm>
            <a:off x="457200" y="1285875"/>
            <a:ext cx="3008400" cy="29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rgbClr val="000000"/>
                </a:solidFill>
              </a:rPr>
              <a:t>Quando você usa um filtro de rosto no Instagram, a IA reconhece seu rosto e adapta o filtro para se encaixar perfeitamente, identificando cada característica, como olhos e boca.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442" name="Google Shape;442;g2d4d437cf06_1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5310612" y="-716912"/>
            <a:ext cx="2067850" cy="405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g2d4d437cf06_1_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17511" y="2401800"/>
            <a:ext cx="405407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d4d437cf06_1_59"/>
          <p:cNvSpPr txBox="1"/>
          <p:nvPr/>
        </p:nvSpPr>
        <p:spPr>
          <a:xfrm>
            <a:off x="2121775" y="218800"/>
            <a:ext cx="51951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99CC00"/>
                </a:solidFill>
                <a:latin typeface="Arial"/>
                <a:ea typeface="Arial"/>
                <a:cs typeface="Arial"/>
                <a:sym typeface="Arial"/>
              </a:rPr>
              <a:t>COMO FUNCIONA O RECONHECIMENTO DE OBJETOS</a:t>
            </a:r>
            <a:endParaRPr b="0" i="0" sz="1800" u="none" cap="none" strike="noStrike">
              <a:solidFill>
                <a:srgbClr val="99CC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g2d4d437cf06_1_59"/>
          <p:cNvSpPr txBox="1"/>
          <p:nvPr/>
        </p:nvSpPr>
        <p:spPr>
          <a:xfrm>
            <a:off x="450450" y="1001200"/>
            <a:ext cx="82431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IA aprende a identificar objetos ao ver muitas fotos do mesmo tipo. Cada foto ensina a IA o que é característico de um objeto específico (por exemplo, orelhas e bigodes para um gato).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Explicação Passo a Passo: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eriod"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Coleta de Dados: Milhares de imagens de um mesmo objeto (por exemplo, gatos).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eriod"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Treinamento do Modelo: A IA analisa as fotos e aprende o que faz cada objeto ser único.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eriod"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Reconhecimento: Quando vê uma imagem nova, a IA consegue identificar se é ou não um gato com base no que aprendeu.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d4fbd86268_0_0"/>
          <p:cNvSpPr txBox="1"/>
          <p:nvPr>
            <p:ph type="title"/>
          </p:nvPr>
        </p:nvSpPr>
        <p:spPr>
          <a:xfrm>
            <a:off x="457200" y="126175"/>
            <a:ext cx="82296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800">
                <a:solidFill>
                  <a:srgbClr val="99CC00"/>
                </a:solidFill>
              </a:rPr>
              <a:t>Redes Neurais</a:t>
            </a:r>
            <a:endParaRPr sz="1800">
              <a:solidFill>
                <a:srgbClr val="99CC00"/>
              </a:solidFill>
            </a:endParaRPr>
          </a:p>
        </p:txBody>
      </p:sp>
      <p:sp>
        <p:nvSpPr>
          <p:cNvPr id="455" name="Google Shape;455;g2d4fbd86268_0_0"/>
          <p:cNvSpPr txBox="1"/>
          <p:nvPr>
            <p:ph idx="1" type="body"/>
          </p:nvPr>
        </p:nvSpPr>
        <p:spPr>
          <a:xfrm>
            <a:off x="457200" y="3532975"/>
            <a:ext cx="82296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pt-BR" sz="1400">
                <a:solidFill>
                  <a:srgbClr val="434343"/>
                </a:solidFill>
              </a:rPr>
              <a:t>Tensor Flow playground</a:t>
            </a:r>
            <a:r>
              <a:rPr lang="pt-BR" sz="1400"/>
              <a:t>: </a:t>
            </a:r>
            <a:r>
              <a:rPr lang="pt-BR" sz="1400" u="sng">
                <a:solidFill>
                  <a:schemeClr val="hlink"/>
                </a:solidFill>
                <a:hlinkClick r:id="rId3"/>
              </a:rPr>
              <a:t>playground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1400"/>
          </a:p>
        </p:txBody>
      </p:sp>
      <p:pic>
        <p:nvPicPr>
          <p:cNvPr id="456" name="Google Shape;456;g2d4fbd86268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587675"/>
            <a:ext cx="4613925" cy="2768351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g2d4fbd86268_0_0"/>
          <p:cNvSpPr txBox="1"/>
          <p:nvPr/>
        </p:nvSpPr>
        <p:spPr>
          <a:xfrm>
            <a:off x="5252325" y="596325"/>
            <a:ext cx="3561900" cy="27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		    </a:t>
            </a:r>
            <a:r>
              <a:rPr b="1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 que São?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Sistema de computação inspirados no cérebro humano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      </a:t>
            </a:r>
            <a:r>
              <a:rPr b="1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Estrutura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Camada de Entrada:</a:t>
            </a: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Recebe os dados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Camadas Ocultas:</a:t>
            </a: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Processam as informações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Camada de Saída:</a:t>
            </a: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Produz o resultado final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0fe4f8f798_1_0"/>
          <p:cNvSpPr txBox="1"/>
          <p:nvPr>
            <p:ph type="title"/>
          </p:nvPr>
        </p:nvSpPr>
        <p:spPr>
          <a:xfrm>
            <a:off x="990600" y="1312879"/>
            <a:ext cx="7162800" cy="1836000"/>
          </a:xfrm>
          <a:prstGeom prst="rect">
            <a:avLst/>
          </a:prstGeom>
          <a:noFill/>
          <a:ln>
            <a:noFill/>
          </a:ln>
          <a:effectLst>
            <a:reflection blurRad="0" dir="5400000" dist="50800" endA="0" endPos="65000" fadeDir="5400012" kx="0" rotWithShape="0" algn="bl" stA="0" stPos="0" sy="-100000" ky="0"/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Exemplo Prático no Google Colab</a:t>
            </a:r>
            <a:endParaRPr/>
          </a:p>
        </p:txBody>
      </p:sp>
      <p:sp>
        <p:nvSpPr>
          <p:cNvPr id="463" name="Google Shape;463;g30fe4f8f798_1_0"/>
          <p:cNvSpPr txBox="1"/>
          <p:nvPr>
            <p:ph type="title"/>
          </p:nvPr>
        </p:nvSpPr>
        <p:spPr>
          <a:xfrm>
            <a:off x="1153025" y="3360252"/>
            <a:ext cx="7162800" cy="860700"/>
          </a:xfrm>
          <a:prstGeom prst="rect">
            <a:avLst/>
          </a:prstGeom>
          <a:noFill/>
          <a:ln>
            <a:noFill/>
          </a:ln>
          <a:effectLst>
            <a:reflection blurRad="0" dir="5400000" dist="50800" endA="0" endPos="65000" fadeDir="5400012" kx="0" rotWithShape="0" algn="bl" stA="0" stPos="0" sy="-100000" ky="0"/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2000"/>
              <a:t>Link: https://colab.research.google.com/</a:t>
            </a:r>
            <a:endParaRPr sz="2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d4228ddc65_1_2"/>
          <p:cNvSpPr txBox="1"/>
          <p:nvPr/>
        </p:nvSpPr>
        <p:spPr>
          <a:xfrm>
            <a:off x="637025" y="487025"/>
            <a:ext cx="8006700" cy="3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 1967, o programa de xadrez MacHack, desenvolvido no MIT (Massachusetts Institute of Technology), derrotou o filósofo Hubert Dreyfus, um dos maiores críticos da IA.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 1997, o campeão mundial de xadrez Garry Kasparov foi vencido pelo supercomputador IBM Deep Blue. O computador conquistou 2 vitórias, 3 empates e sofreu 1 derrota.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g2d4228ddc65_1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7375" y="2221225"/>
            <a:ext cx="2908975" cy="218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2d4228ddc65_1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31950" y="2131462"/>
            <a:ext cx="1571550" cy="236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d4f5e822f1_0_15"/>
          <p:cNvSpPr txBox="1"/>
          <p:nvPr/>
        </p:nvSpPr>
        <p:spPr>
          <a:xfrm>
            <a:off x="2797275" y="154950"/>
            <a:ext cx="35199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99CC00"/>
                </a:solidFill>
                <a:latin typeface="Arial"/>
                <a:ea typeface="Arial"/>
                <a:cs typeface="Arial"/>
                <a:sym typeface="Arial"/>
              </a:rPr>
              <a:t>A QUESTÃO DE TURING</a:t>
            </a:r>
            <a:endParaRPr b="0" i="0" sz="1800" u="none" cap="none" strike="noStrike">
              <a:solidFill>
                <a:srgbClr val="99CC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g2d4f5e822f1_0_15"/>
          <p:cNvSpPr txBox="1"/>
          <p:nvPr/>
        </p:nvSpPr>
        <p:spPr>
          <a:xfrm>
            <a:off x="248425" y="551588"/>
            <a:ext cx="5315700" cy="29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41922" lvl="0" marL="18256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▪"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“Podem as máquinas pensar?”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3511" lvl="1" marL="457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que é pensar?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41922" lvl="0" marL="182562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▪"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Pensar: ato ligado a resolver problemas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3511" lvl="1" marL="457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Problema: consiste em buscar várias alternativas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3511" lvl="1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Solução: basta escolher uma das alternativas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41922" lvl="0" marL="182562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▪"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Possíveis abordagens: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3511" lvl="1" marL="457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Árvores de possibilidades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5101" lvl="2" marL="7302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nem sempre viáveis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4307" lvl="0" marL="18256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▪"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Heurísticas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4307" lvl="1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regras/métodos 🡪 descobertas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g2d4f5e822f1_0_15"/>
          <p:cNvPicPr preferRelativeResize="0"/>
          <p:nvPr/>
        </p:nvPicPr>
        <p:blipFill rotWithShape="1">
          <a:blip r:embed="rId3">
            <a:alphaModFix/>
          </a:blip>
          <a:srcRect b="-2489" l="13758" r="26623" t="2489"/>
          <a:stretch/>
        </p:blipFill>
        <p:spPr>
          <a:xfrm>
            <a:off x="5264050" y="589050"/>
            <a:ext cx="3451951" cy="325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2d4f5e822f1_0_15"/>
          <p:cNvPicPr preferRelativeResize="0"/>
          <p:nvPr/>
        </p:nvPicPr>
        <p:blipFill rotWithShape="1">
          <a:blip r:embed="rId4">
            <a:alphaModFix/>
          </a:blip>
          <a:srcRect b="0" l="0" r="0" t="47243"/>
          <a:stretch/>
        </p:blipFill>
        <p:spPr>
          <a:xfrm>
            <a:off x="657225" y="3424175"/>
            <a:ext cx="2748150" cy="111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d4d9fa65b1_0_21"/>
          <p:cNvSpPr txBox="1"/>
          <p:nvPr/>
        </p:nvSpPr>
        <p:spPr>
          <a:xfrm>
            <a:off x="2974350" y="332100"/>
            <a:ext cx="31953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99CC00"/>
                </a:solidFill>
                <a:latin typeface="Arial"/>
                <a:ea typeface="Arial"/>
                <a:cs typeface="Arial"/>
                <a:sym typeface="Arial"/>
              </a:rPr>
              <a:t>QUESTÕES FILOSÓFICAS</a:t>
            </a:r>
            <a:endParaRPr b="0" i="0" sz="1800" u="none" cap="none" strike="noStrike">
              <a:solidFill>
                <a:srgbClr val="99CC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g2d4d9fa65b1_0_21"/>
          <p:cNvSpPr txBox="1"/>
          <p:nvPr/>
        </p:nvSpPr>
        <p:spPr>
          <a:xfrm>
            <a:off x="361600" y="796925"/>
            <a:ext cx="59778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45732" lvl="0" marL="18256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▪"/>
            </a:pPr>
            <a:r>
              <a:rPr b="0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Pensando, elas podem se voltar contra nós?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cinemacomrapadura.com.br/noticias/img/8770-2007-10-10-11:07:24_1.jpg" id="102" name="Google Shape;102;g2d4d9fa65b1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550" y="1127725"/>
            <a:ext cx="1742100" cy="206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g2d4d9fa65b1_0_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550" y="3317400"/>
            <a:ext cx="2509026" cy="111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2d4d9fa65b1_0_21"/>
          <p:cNvPicPr preferRelativeResize="0"/>
          <p:nvPr/>
        </p:nvPicPr>
        <p:blipFill rotWithShape="1">
          <a:blip r:embed="rId5">
            <a:alphaModFix/>
          </a:blip>
          <a:srcRect b="0" l="1090" r="-1090" t="0"/>
          <a:stretch/>
        </p:blipFill>
        <p:spPr>
          <a:xfrm>
            <a:off x="2974350" y="1273900"/>
            <a:ext cx="5194299" cy="272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d4f5e822f1_0_47"/>
          <p:cNvSpPr txBox="1"/>
          <p:nvPr>
            <p:ph type="title"/>
          </p:nvPr>
        </p:nvSpPr>
        <p:spPr>
          <a:xfrm>
            <a:off x="457200" y="205976"/>
            <a:ext cx="82296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800">
                <a:solidFill>
                  <a:srgbClr val="99CC00"/>
                </a:solidFill>
              </a:rPr>
              <a:t>CAPACIDADES DA MÁQUINA</a:t>
            </a:r>
            <a:endParaRPr sz="1800">
              <a:solidFill>
                <a:srgbClr val="99CC00"/>
              </a:solidFill>
            </a:endParaRPr>
          </a:p>
        </p:txBody>
      </p:sp>
      <p:sp>
        <p:nvSpPr>
          <p:cNvPr id="110" name="Google Shape;110;g2d4f5e822f1_0_47"/>
          <p:cNvSpPr txBox="1"/>
          <p:nvPr>
            <p:ph idx="1" type="body"/>
          </p:nvPr>
        </p:nvSpPr>
        <p:spPr>
          <a:xfrm>
            <a:off x="169375" y="796975"/>
            <a:ext cx="6169500" cy="21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4307" lvl="0" marL="182562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</a:pPr>
            <a:r>
              <a:rPr b="1" lang="pt-BR" sz="1400">
                <a:solidFill>
                  <a:srgbClr val="000000"/>
                </a:solidFill>
              </a:rPr>
              <a:t>Habilidade em Operações Matemáticas</a:t>
            </a:r>
            <a:br>
              <a:rPr b="1" lang="pt-BR" sz="1400">
                <a:solidFill>
                  <a:srgbClr val="000000"/>
                </a:solidFill>
              </a:rPr>
            </a:br>
            <a:r>
              <a:rPr lang="pt-BR" sz="1400">
                <a:solidFill>
                  <a:srgbClr val="000000"/>
                </a:solidFill>
              </a:rPr>
              <a:t>Executa cálculos complexos com alta precisão e velocidade</a:t>
            </a:r>
            <a:endParaRPr sz="1400">
              <a:solidFill>
                <a:srgbClr val="000000"/>
              </a:solidFill>
            </a:endParaRPr>
          </a:p>
          <a:p>
            <a:pPr indent="-174307" lvl="0" marL="182562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</a:pPr>
            <a:r>
              <a:rPr b="1" lang="pt-BR" sz="1400">
                <a:solidFill>
                  <a:srgbClr val="000000"/>
                </a:solidFill>
              </a:rPr>
              <a:t>Domínio de Linguagens de Programação</a:t>
            </a:r>
            <a:br>
              <a:rPr b="1" lang="pt-BR" sz="1400">
                <a:solidFill>
                  <a:srgbClr val="000000"/>
                </a:solidFill>
              </a:rPr>
            </a:br>
            <a:r>
              <a:rPr lang="pt-BR" sz="1400">
                <a:solidFill>
                  <a:srgbClr val="000000"/>
                </a:solidFill>
              </a:rPr>
              <a:t>(Focada em linguagens específicas para tarefas específicas)</a:t>
            </a:r>
            <a:endParaRPr sz="1400">
              <a:solidFill>
                <a:srgbClr val="000000"/>
              </a:solidFill>
            </a:endParaRPr>
          </a:p>
          <a:p>
            <a:pPr indent="-174307" lvl="0" marL="182562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</a:pPr>
            <a:r>
              <a:rPr b="1" lang="pt-BR" sz="1400">
                <a:solidFill>
                  <a:srgbClr val="000000"/>
                </a:solidFill>
              </a:rPr>
              <a:t>Determinismo e Máquinas de Estados Finitos</a:t>
            </a:r>
            <a:br>
              <a:rPr b="1" lang="pt-BR" sz="1400">
                <a:solidFill>
                  <a:srgbClr val="000000"/>
                </a:solidFill>
              </a:rPr>
            </a:br>
            <a:r>
              <a:rPr lang="pt-BR" sz="1400">
                <a:solidFill>
                  <a:srgbClr val="000000"/>
                </a:solidFill>
              </a:rPr>
              <a:t>Segue uma sequência previsível de estados, sem ambiguidades</a:t>
            </a:r>
            <a:endParaRPr sz="1400">
              <a:solidFill>
                <a:srgbClr val="000000"/>
              </a:solidFill>
            </a:endParaRPr>
          </a:p>
          <a:p>
            <a:pPr indent="-174307" lvl="0" marL="182562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</a:pPr>
            <a:r>
              <a:rPr b="1" lang="pt-BR" sz="1400">
                <a:solidFill>
                  <a:srgbClr val="000000"/>
                </a:solidFill>
              </a:rPr>
              <a:t>Inferência de Estados Futuros</a:t>
            </a:r>
            <a:br>
              <a:rPr b="1" lang="pt-BR" sz="1400">
                <a:solidFill>
                  <a:srgbClr val="000000"/>
                </a:solidFill>
              </a:rPr>
            </a:br>
            <a:r>
              <a:rPr lang="pt-BR" sz="1400">
                <a:solidFill>
                  <a:srgbClr val="000000"/>
                </a:solidFill>
              </a:rPr>
              <a:t>Baseada em regras e lógica para prever resultados e próximos passos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1400"/>
          </a:p>
        </p:txBody>
      </p:sp>
      <p:pic>
        <p:nvPicPr>
          <p:cNvPr id="111" name="Google Shape;111;g2d4f5e822f1_0_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6379621" y="2110500"/>
            <a:ext cx="2307175" cy="235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d4f5e822f1_0_12"/>
          <p:cNvSpPr txBox="1"/>
          <p:nvPr/>
        </p:nvSpPr>
        <p:spPr>
          <a:xfrm>
            <a:off x="3378125" y="162350"/>
            <a:ext cx="25641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99CC00"/>
                </a:solidFill>
                <a:latin typeface="Rockwell"/>
                <a:ea typeface="Rockwell"/>
                <a:cs typeface="Rockwell"/>
                <a:sym typeface="Rockwell"/>
              </a:rPr>
              <a:t>O TESTE DE TURING</a:t>
            </a:r>
            <a:endParaRPr b="0" i="0" sz="1800" u="none" cap="none" strike="noStrike">
              <a:solidFill>
                <a:srgbClr val="99CC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17" name="Google Shape;117;g2d4f5e822f1_0_12"/>
          <p:cNvSpPr txBox="1"/>
          <p:nvPr/>
        </p:nvSpPr>
        <p:spPr>
          <a:xfrm>
            <a:off x="4781900" y="501800"/>
            <a:ext cx="4103100" cy="3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g2d4f5e822f1_0_12"/>
          <p:cNvSpPr txBox="1"/>
          <p:nvPr>
            <p:ph idx="1" type="body"/>
          </p:nvPr>
        </p:nvSpPr>
        <p:spPr>
          <a:xfrm>
            <a:off x="457200" y="737950"/>
            <a:ext cx="4038600" cy="3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pt-BR" sz="1400">
                <a:solidFill>
                  <a:srgbClr val="000000"/>
                </a:solidFill>
              </a:rPr>
              <a:t>Objetivo:</a:t>
            </a:r>
            <a:r>
              <a:rPr lang="pt-BR" sz="1400">
                <a:solidFill>
                  <a:srgbClr val="000000"/>
                </a:solidFill>
              </a:rPr>
              <a:t> Determinar se uma máquina é capaz de </a:t>
            </a:r>
            <a:r>
              <a:rPr b="1" lang="pt-BR" sz="1400">
                <a:solidFill>
                  <a:srgbClr val="000000"/>
                </a:solidFill>
              </a:rPr>
              <a:t>imitar a inteligência humana</a:t>
            </a:r>
            <a:r>
              <a:rPr lang="pt-BR" sz="1400">
                <a:solidFill>
                  <a:srgbClr val="000000"/>
                </a:solidFill>
              </a:rPr>
              <a:t>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b="1" lang="pt-BR" sz="1400">
                <a:solidFill>
                  <a:srgbClr val="000000"/>
                </a:solidFill>
              </a:rPr>
              <a:t>Critérios para uma Máquina Inteligente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pt-BR" sz="1400">
                <a:solidFill>
                  <a:srgbClr val="000000"/>
                </a:solidFill>
              </a:rPr>
              <a:t>Processamento de Linguagem Natural</a:t>
            </a:r>
            <a:br>
              <a:rPr b="1" lang="pt-BR" sz="1400">
                <a:solidFill>
                  <a:srgbClr val="000000"/>
                </a:solidFill>
              </a:rPr>
            </a:br>
            <a:r>
              <a:rPr lang="pt-BR" sz="1400">
                <a:solidFill>
                  <a:srgbClr val="000000"/>
                </a:solidFill>
              </a:rPr>
              <a:t>(Comunicar-se com fluência)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pt-BR" sz="1400">
                <a:solidFill>
                  <a:srgbClr val="000000"/>
                </a:solidFill>
              </a:rPr>
              <a:t>Representação de Conhecimento</a:t>
            </a:r>
            <a:br>
              <a:rPr b="1" lang="pt-BR" sz="1400">
                <a:solidFill>
                  <a:srgbClr val="000000"/>
                </a:solidFill>
              </a:rPr>
            </a:br>
            <a:r>
              <a:rPr lang="pt-BR" sz="1400">
                <a:solidFill>
                  <a:srgbClr val="000000"/>
                </a:solidFill>
              </a:rPr>
              <a:t>(Armazenar e utilizar informações)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pt-BR" sz="1400">
                <a:solidFill>
                  <a:srgbClr val="000000"/>
                </a:solidFill>
              </a:rPr>
              <a:t>Raciocínio Automático</a:t>
            </a:r>
            <a:br>
              <a:rPr b="1" lang="pt-BR" sz="1400">
                <a:solidFill>
                  <a:srgbClr val="000000"/>
                </a:solidFill>
              </a:rPr>
            </a:br>
            <a:r>
              <a:rPr lang="pt-BR" sz="1400">
                <a:solidFill>
                  <a:srgbClr val="000000"/>
                </a:solidFill>
              </a:rPr>
              <a:t>(Tomar decisões com lógica)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pt-BR" sz="1400">
                <a:solidFill>
                  <a:srgbClr val="000000"/>
                </a:solidFill>
              </a:rPr>
              <a:t>Aprendizado</a:t>
            </a:r>
            <a:br>
              <a:rPr b="1" lang="pt-BR" sz="1400">
                <a:solidFill>
                  <a:srgbClr val="000000"/>
                </a:solidFill>
              </a:rPr>
            </a:br>
            <a:r>
              <a:rPr lang="pt-BR" sz="1400">
                <a:solidFill>
                  <a:srgbClr val="000000"/>
                </a:solidFill>
              </a:rPr>
              <a:t>(Melhorar com experiência)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19" name="Google Shape;119;g2d4f5e822f1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791380">
            <a:off x="7086299" y="121453"/>
            <a:ext cx="2191868" cy="2046425"/>
          </a:xfrm>
          <a:prstGeom prst="rect">
            <a:avLst/>
          </a:prstGeom>
          <a:solidFill>
            <a:srgbClr val="ECECEC"/>
          </a:solidFill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120" name="Google Shape;120;g2d4f5e822f1_0_12"/>
          <p:cNvSpPr txBox="1"/>
          <p:nvPr>
            <p:ph idx="2" type="body"/>
          </p:nvPr>
        </p:nvSpPr>
        <p:spPr>
          <a:xfrm>
            <a:off x="4444150" y="2346675"/>
            <a:ext cx="40386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b="1" lang="pt-BR" sz="1400">
                <a:solidFill>
                  <a:srgbClr val="000000"/>
                </a:solidFill>
              </a:rPr>
              <a:t>Tecnologias Associadas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pt-BR" sz="1400">
                <a:solidFill>
                  <a:srgbClr val="000000"/>
                </a:solidFill>
              </a:rPr>
              <a:t>Visão Computacional</a:t>
            </a:r>
            <a:br>
              <a:rPr b="1" lang="pt-BR" sz="1400">
                <a:solidFill>
                  <a:srgbClr val="000000"/>
                </a:solidFill>
              </a:rPr>
            </a:br>
            <a:r>
              <a:rPr lang="pt-BR" sz="1400">
                <a:solidFill>
                  <a:srgbClr val="000000"/>
                </a:solidFill>
              </a:rPr>
              <a:t>(Reconhecimento e interpretação de imagens)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pt-BR" sz="1400">
                <a:solidFill>
                  <a:srgbClr val="000000"/>
                </a:solidFill>
              </a:rPr>
              <a:t>Robótica</a:t>
            </a:r>
            <a:br>
              <a:rPr b="1" lang="pt-BR" sz="1400">
                <a:solidFill>
                  <a:srgbClr val="000000"/>
                </a:solidFill>
              </a:rPr>
            </a:br>
            <a:r>
              <a:rPr lang="pt-BR" sz="1400">
                <a:solidFill>
                  <a:srgbClr val="000000"/>
                </a:solidFill>
              </a:rPr>
              <a:t>(Interação física com o mundo)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NOESTE">
  <a:themeElements>
    <a:clrScheme name="UNOESTE">
      <a:dk1>
        <a:srgbClr val="004C00"/>
      </a:dk1>
      <a:lt1>
        <a:srgbClr val="FFFFFF"/>
      </a:lt1>
      <a:dk2>
        <a:srgbClr val="006600"/>
      </a:dk2>
      <a:lt2>
        <a:srgbClr val="D8D8D8"/>
      </a:lt2>
      <a:accent1>
        <a:srgbClr val="9BBB59"/>
      </a:accent1>
      <a:accent2>
        <a:srgbClr val="92D050"/>
      </a:accent2>
      <a:accent3>
        <a:srgbClr val="00B050"/>
      </a:accent3>
      <a:accent4>
        <a:srgbClr val="F79646"/>
      </a:accent4>
      <a:accent5>
        <a:srgbClr val="FFC000"/>
      </a:accent5>
      <a:accent6>
        <a:srgbClr val="FAC08F"/>
      </a:accent6>
      <a:hlink>
        <a:srgbClr val="FF9900"/>
      </a:hlink>
      <a:folHlink>
        <a:srgbClr val="CCFF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2015-03-27T12:49:42Z</dcterms:created>
  <dc:creator>ledu</dc:creator>
</cp:coreProperties>
</file>